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4.xml" ContentType="application/vnd.openxmlformats-officedocument.presentationml.tags+xml"/>
  <Override PartName="/ppt/notesSlides/notesSlide19.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16.xml" ContentType="application/vnd.openxmlformats-officedocument.presentationml.tags+xml"/>
  <Override PartName="/ppt/notesSlides/notesSlide21.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26"/>
  </p:notesMasterIdLst>
  <p:sldIdLst>
    <p:sldId id="513" r:id="rId2"/>
    <p:sldId id="730" r:id="rId3"/>
    <p:sldId id="1272" r:id="rId4"/>
    <p:sldId id="1071" r:id="rId5"/>
    <p:sldId id="1273" r:id="rId6"/>
    <p:sldId id="763" r:id="rId7"/>
    <p:sldId id="1052" r:id="rId8"/>
    <p:sldId id="876" r:id="rId9"/>
    <p:sldId id="1096" r:id="rId10"/>
    <p:sldId id="759" r:id="rId11"/>
    <p:sldId id="1054" r:id="rId12"/>
    <p:sldId id="1159" r:id="rId13"/>
    <p:sldId id="1160" r:id="rId14"/>
    <p:sldId id="1056" r:id="rId15"/>
    <p:sldId id="1103" r:id="rId16"/>
    <p:sldId id="1104" r:id="rId17"/>
    <p:sldId id="1106" r:id="rId18"/>
    <p:sldId id="957" r:id="rId19"/>
    <p:sldId id="1155" r:id="rId20"/>
    <p:sldId id="1156" r:id="rId21"/>
    <p:sldId id="958" r:id="rId22"/>
    <p:sldId id="1157" r:id="rId23"/>
    <p:sldId id="1158" r:id="rId24"/>
    <p:sldId id="291" r:id="rId25"/>
  </p:sldIdLst>
  <p:sldSz cx="9144000" cy="5143500" type="screen16x9"/>
  <p:notesSz cx="6858000" cy="9144000"/>
  <p:custDataLst>
    <p:tags r:id="rId27"/>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 id="3" name="Sue Livingston -X (suliving - UNICON INC at Cisco)" initials="SL-(-UIaC" lastIdx="29" clrIdx="3">
    <p:extLst/>
  </p:cmAuthor>
  <p:cmAuthor id="4" name="jagibbon" initials="jmg" lastIdx="8"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FE8FB"/>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77285" autoAdjust="0"/>
  </p:normalViewPr>
  <p:slideViewPr>
    <p:cSldViewPr snapToGrid="0" showGuides="1">
      <p:cViewPr varScale="1">
        <p:scale>
          <a:sx n="90" d="100"/>
          <a:sy n="90" d="100"/>
        </p:scale>
        <p:origin x="-1416" y="-72"/>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8/6/2020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FontTx/>
              <a:buNone/>
            </a:pPr>
            <a:r>
              <a:rPr lang="fr-FR" b="0"/>
              <a:t>Programme de L’Académie des Réseaux de Cisco</a:t>
            </a:r>
          </a:p>
          <a:p>
            <a:pPr lvl="0" defTabSz="457200" rtl="0" fontAlgn="auto">
              <a:lnSpc>
                <a:spcPct val="100000"/>
              </a:lnSpc>
              <a:spcBef>
                <a:spcPts val="0"/>
              </a:spcBef>
              <a:spcAft>
                <a:spcPts val="0"/>
              </a:spcAft>
              <a:buClrTx/>
              <a:buSzTx/>
              <a:defRPr/>
            </a:pPr>
            <a:r>
              <a:rPr lang="fr-FR">
                <a:solidFill>
                  <a:schemeClr val="accent5">
                    <a:lumMod val="40000"/>
                    <a:lumOff val="60000"/>
                  </a:schemeClr>
                </a:solidFill>
              </a:rPr>
              <a:t>Notions de base sur la commutation, le routage et le sans fil v7.0 (SRWE)</a:t>
            </a:r>
          </a:p>
          <a:p>
            <a:pPr rtl="0">
              <a:buFontTx/>
              <a:buNone/>
            </a:pPr>
            <a:r>
              <a:rPr lang="fr-FR">
                <a:solidFill>
                  <a:schemeClr val="accent5">
                    <a:lumMod val="40000"/>
                    <a:lumOff val="60000"/>
                  </a:schemeClr>
                </a:solidFill>
              </a:rPr>
              <a:t>Module 16: Dépannage de routes statiques et par défaut</a:t>
            </a:r>
          </a:p>
        </p:txBody>
      </p:sp>
      <p:sp>
        <p:nvSpPr>
          <p:cNvPr id="4" name="Slide Number Placeholder 3"/>
          <p:cNvSpPr>
            <a:spLocks noGrp="1"/>
          </p:cNvSpPr>
          <p:nvPr>
            <p:ph type="sldNum" sz="quarter" idx="10"/>
          </p:nvPr>
        </p:nvSpPr>
        <p:spPr/>
        <p:txBody>
          <a:bodyPr/>
          <a:lstStyle/>
          <a:p>
            <a:pPr rtl="0"/>
            <a:fld id="{5641018C-6CAF-B84E-B92C-ECB119457FBA}" type="slidenum">
              <a:rPr/>
              <a:t>1</a:t>
            </a:fld>
            <a:endParaRPr/>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FontTx/>
              <a:buNone/>
            </a:pPr>
            <a:r>
              <a:rPr lang="fr-FR" sz="1200">
                <a:solidFill>
                  <a:schemeClr val="accent5">
                    <a:lumMod val="40000"/>
                    <a:lumOff val="60000"/>
                  </a:schemeClr>
                </a:solidFill>
              </a:rPr>
              <a:t>16</a:t>
            </a:r>
            <a:r>
              <a:rPr lang="fr-FR" sz="1200" baseline="0">
                <a:solidFill>
                  <a:schemeClr val="accent5">
                    <a:lumMod val="40000"/>
                    <a:lumOff val="60000"/>
                  </a:schemeClr>
                </a:solidFill>
              </a:rPr>
              <a:t> - </a:t>
            </a:r>
            <a:r>
              <a:rPr lang="fr-FR" sz="1200">
                <a:solidFill>
                  <a:schemeClr val="accent5">
                    <a:lumMod val="40000"/>
                    <a:lumOff val="60000"/>
                  </a:schemeClr>
                </a:solidFill>
              </a:rPr>
              <a:t>Dépannage de routes statiques et par défaut</a:t>
            </a:r>
          </a:p>
          <a:p>
            <a:pPr rtl="0"/>
            <a:r>
              <a:rPr lang="fr-FR"/>
              <a:t>16.1 - Traitement des paquets avec des routes statiques</a:t>
            </a:r>
          </a:p>
          <a:p>
            <a:pPr marL="0" marR="0" lvl="0" indent="0" algn="l" defTabSz="457200" rtl="0" eaLnBrk="1" fontAlgn="auto" latinLnBrk="0" hangingPunct="1">
              <a:lnSpc>
                <a:spcPct val="100000"/>
              </a:lnSpc>
              <a:spcBef>
                <a:spcPts val="0"/>
              </a:spcBef>
              <a:spcAft>
                <a:spcPts val="0"/>
              </a:spcAft>
              <a:buClrTx/>
              <a:buSzTx/>
              <a:buFontTx/>
              <a:buNone/>
              <a:tabLst/>
              <a:defRPr/>
            </a:pPr>
            <a:r>
              <a:rPr lang="fr-FR"/>
              <a:t>16.1.1 - </a:t>
            </a:r>
            <a:r>
              <a:rPr lang="fr-FR" sz="1200" b="0" i="0" kern="1200">
                <a:solidFill>
                  <a:schemeClr val="tx1"/>
                </a:solidFill>
                <a:effectLst/>
                <a:latin typeface="+mn-lt"/>
                <a:ea typeface="+mn-ea"/>
                <a:cs typeface="+mn-cs"/>
              </a:rPr>
              <a:t>Routes statiques et transfert de paquets (Suite)</a:t>
            </a:r>
          </a:p>
        </p:txBody>
      </p:sp>
      <p:sp>
        <p:nvSpPr>
          <p:cNvPr id="4" name="Slide Number Placeholder 3"/>
          <p:cNvSpPr>
            <a:spLocks noGrp="1"/>
          </p:cNvSpPr>
          <p:nvPr>
            <p:ph type="sldNum" sz="quarter" idx="5"/>
          </p:nvPr>
        </p:nvSpPr>
        <p:spPr/>
        <p:txBody>
          <a:bodyPr/>
          <a:lstStyle/>
          <a:p>
            <a:pPr rtl="0"/>
            <a:fld id="{5641018C-6CAF-B84E-B92C-ECB119457FBA}" type="slidenum">
              <a:rPr/>
              <a:t>12</a:t>
            </a:fld>
            <a:endParaRPr/>
          </a:p>
        </p:txBody>
      </p:sp>
    </p:spTree>
    <p:extLst>
      <p:ext uri="{BB962C8B-B14F-4D97-AF65-F5344CB8AC3E}">
        <p14:creationId xmlns:p14="http://schemas.microsoft.com/office/powerpoint/2010/main" val="350075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FontTx/>
              <a:buNone/>
            </a:pPr>
            <a:r>
              <a:rPr lang="fr-FR" sz="1200">
                <a:solidFill>
                  <a:schemeClr val="accent5">
                    <a:lumMod val="40000"/>
                    <a:lumOff val="60000"/>
                  </a:schemeClr>
                </a:solidFill>
              </a:rPr>
              <a:t>16</a:t>
            </a:r>
            <a:r>
              <a:rPr lang="fr-FR" sz="1200" baseline="0">
                <a:solidFill>
                  <a:schemeClr val="accent5">
                    <a:lumMod val="40000"/>
                    <a:lumOff val="60000"/>
                  </a:schemeClr>
                </a:solidFill>
              </a:rPr>
              <a:t> - </a:t>
            </a:r>
            <a:r>
              <a:rPr lang="fr-FR" sz="1200">
                <a:solidFill>
                  <a:schemeClr val="accent5">
                    <a:lumMod val="40000"/>
                    <a:lumOff val="60000"/>
                  </a:schemeClr>
                </a:solidFill>
              </a:rPr>
              <a:t>Dépannage de routes statiques et par défaut</a:t>
            </a:r>
          </a:p>
          <a:p>
            <a:pPr rtl="0"/>
            <a:r>
              <a:rPr lang="fr-FR"/>
              <a:t>16.1 - Traitement des paquets avec des routes statiques</a:t>
            </a:r>
          </a:p>
          <a:p>
            <a:pPr marL="0" marR="0" lvl="0" indent="0" algn="l" defTabSz="457200" rtl="0" eaLnBrk="1" fontAlgn="auto" latinLnBrk="0" hangingPunct="1">
              <a:lnSpc>
                <a:spcPct val="100000"/>
              </a:lnSpc>
              <a:spcBef>
                <a:spcPts val="0"/>
              </a:spcBef>
              <a:spcAft>
                <a:spcPts val="0"/>
              </a:spcAft>
              <a:buClrTx/>
              <a:buSzTx/>
              <a:buFontTx/>
              <a:buNone/>
              <a:tabLst/>
              <a:defRPr/>
            </a:pPr>
            <a:r>
              <a:rPr lang="fr-FR"/>
              <a:t>16.1.1 - </a:t>
            </a:r>
            <a:r>
              <a:rPr lang="fr-FR" sz="1200" b="0" i="0" kern="1200">
                <a:solidFill>
                  <a:schemeClr val="tx1"/>
                </a:solidFill>
                <a:effectLst/>
                <a:latin typeface="+mn-lt"/>
                <a:ea typeface="+mn-ea"/>
                <a:cs typeface="+mn-cs"/>
              </a:rPr>
              <a:t>Routes statiques et transfert de paquets (Suite)</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b="0" i="0" kern="1200">
                <a:solidFill>
                  <a:schemeClr val="tx1"/>
                </a:solidFill>
                <a:effectLst/>
                <a:latin typeface="+mn-lt"/>
                <a:ea typeface="+mn-ea"/>
                <a:cs typeface="+mn-cs"/>
              </a:rPr>
              <a:t>16.1.2</a:t>
            </a:r>
            <a:r>
              <a:rPr lang="fr-FR"/>
              <a:t> - </a:t>
            </a:r>
            <a:r>
              <a:rPr lang="fr-FR" sz="1200" b="0" i="0" kern="1200">
                <a:solidFill>
                  <a:schemeClr val="tx1"/>
                </a:solidFill>
                <a:effectLst/>
                <a:latin typeface="+mn-lt"/>
                <a:ea typeface="+mn-ea"/>
                <a:cs typeface="+mn-cs"/>
              </a:rPr>
              <a:t>Vérifiez votre compréhension - Traitement des paquets avec des routes statiques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rtl="0"/>
            <a:fld id="{5641018C-6CAF-B84E-B92C-ECB119457FBA}" type="slidenum">
              <a:rPr/>
              <a:t>13</a:t>
            </a:fld>
            <a:endParaRPr/>
          </a:p>
        </p:txBody>
      </p:sp>
    </p:spTree>
    <p:extLst>
      <p:ext uri="{BB962C8B-B14F-4D97-AF65-F5344CB8AC3E}">
        <p14:creationId xmlns:p14="http://schemas.microsoft.com/office/powerpoint/2010/main" val="3021554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16 - Dépannage de routes statiques et par défaut</a:t>
            </a:r>
          </a:p>
          <a:p>
            <a:pPr rtl="0"/>
            <a:r>
              <a:rPr lang="fr-FR"/>
              <a:t>16.2 - Dépannage de la configuration des routes statiques et par défaut IPv4</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14</a:t>
            </a:fld>
            <a:endParaRPr/>
          </a:p>
        </p:txBody>
      </p:sp>
    </p:spTree>
    <p:extLst>
      <p:ext uri="{BB962C8B-B14F-4D97-AF65-F5344CB8AC3E}">
        <p14:creationId xmlns:p14="http://schemas.microsoft.com/office/powerpoint/2010/main" val="3963291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16 - Dépannage de routes statiques et par défaut</a:t>
            </a:r>
          </a:p>
          <a:p>
            <a:pPr rtl="0"/>
            <a:r>
              <a:rPr lang="fr-FR"/>
              <a:t>16.2 - Dépannage de la configuration des routes statiques et par défaut IPv4</a:t>
            </a:r>
          </a:p>
          <a:p>
            <a:pPr rtl="0"/>
            <a:r>
              <a:rPr lang="fr-FR"/>
              <a:t>16.2.1 - Changements de réseau</a:t>
            </a:r>
          </a:p>
          <a:p>
            <a:endParaRPr lang="en-US" dirty="0"/>
          </a:p>
        </p:txBody>
      </p:sp>
      <p:sp>
        <p:nvSpPr>
          <p:cNvPr id="4" name="Slide Number Placeholder 3"/>
          <p:cNvSpPr>
            <a:spLocks noGrp="1"/>
          </p:cNvSpPr>
          <p:nvPr>
            <p:ph type="sldNum" sz="quarter" idx="5"/>
          </p:nvPr>
        </p:nvSpPr>
        <p:spPr/>
        <p:txBody>
          <a:bodyPr/>
          <a:lstStyle/>
          <a:p>
            <a:pPr rtl="0"/>
            <a:fld id="{5641018C-6CAF-B84E-B92C-ECB119457FBA}" type="slidenum">
              <a:rPr/>
              <a:t>15</a:t>
            </a:fld>
            <a:endParaRPr/>
          </a:p>
        </p:txBody>
      </p:sp>
    </p:spTree>
    <p:extLst>
      <p:ext uri="{BB962C8B-B14F-4D97-AF65-F5344CB8AC3E}">
        <p14:creationId xmlns:p14="http://schemas.microsoft.com/office/powerpoint/2010/main" val="2449157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16 - Dépannage de routes statiques et par défaut</a:t>
            </a:r>
          </a:p>
          <a:p>
            <a:pPr rtl="0"/>
            <a:r>
              <a:rPr lang="fr-FR"/>
              <a:t>16.2 - Dépannage de la configuration des routes statiques et par défaut IPv4</a:t>
            </a:r>
          </a:p>
          <a:p>
            <a:pPr rtl="0"/>
            <a:r>
              <a:rPr lang="fr-FR"/>
              <a:t>16.2.2 - Commandes courantes de dépannage</a:t>
            </a:r>
          </a:p>
        </p:txBody>
      </p:sp>
      <p:sp>
        <p:nvSpPr>
          <p:cNvPr id="4" name="Slide Number Placeholder 3"/>
          <p:cNvSpPr>
            <a:spLocks noGrp="1"/>
          </p:cNvSpPr>
          <p:nvPr>
            <p:ph type="sldNum" sz="quarter" idx="5"/>
          </p:nvPr>
        </p:nvSpPr>
        <p:spPr/>
        <p:txBody>
          <a:bodyPr/>
          <a:lstStyle/>
          <a:p>
            <a:pPr rtl="0"/>
            <a:fld id="{5641018C-6CAF-B84E-B92C-ECB119457FBA}" type="slidenum">
              <a:rPr/>
              <a:t>16</a:t>
            </a:fld>
            <a:endParaRPr/>
          </a:p>
        </p:txBody>
      </p:sp>
    </p:spTree>
    <p:extLst>
      <p:ext uri="{BB962C8B-B14F-4D97-AF65-F5344CB8AC3E}">
        <p14:creationId xmlns:p14="http://schemas.microsoft.com/office/powerpoint/2010/main" val="3019084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16 - Dépannage de routes statiques et par défaut</a:t>
            </a:r>
          </a:p>
          <a:p>
            <a:pPr rtl="0"/>
            <a:r>
              <a:rPr lang="fr-FR"/>
              <a:t>16.2 - Dépannage de la configurations des routes statiques et par défaut IPv4</a:t>
            </a:r>
          </a:p>
          <a:p>
            <a:pPr rtl="0"/>
            <a:r>
              <a:rPr lang="fr-FR"/>
              <a:t>16.2.3 -</a:t>
            </a:r>
            <a:r>
              <a:rPr lang="fr-FR" sz="1200" b="0" i="0" kern="1200">
                <a:solidFill>
                  <a:schemeClr val="tx1"/>
                </a:solidFill>
                <a:effectLst/>
                <a:latin typeface="+mn-lt"/>
                <a:ea typeface="+mn-ea"/>
                <a:cs typeface="+mn-cs"/>
              </a:rPr>
              <a:t>Résolution d'un problème de connectivité</a:t>
            </a:r>
          </a:p>
          <a:p>
            <a:pPr marL="0" marR="0" lvl="0" indent="0" algn="l" defTabSz="457200" rtl="0" eaLnBrk="1" fontAlgn="auto" latinLnBrk="0" hangingPunct="1">
              <a:lnSpc>
                <a:spcPct val="100000"/>
              </a:lnSpc>
              <a:spcBef>
                <a:spcPts val="0"/>
              </a:spcBef>
              <a:spcAft>
                <a:spcPts val="0"/>
              </a:spcAft>
              <a:buClrTx/>
              <a:buSzTx/>
              <a:buFontTx/>
              <a:buNone/>
              <a:tabLst/>
              <a:defRPr/>
            </a:pPr>
            <a:r>
              <a:rPr lang="fr-FR"/>
              <a:t>16.2.4 - </a:t>
            </a:r>
            <a:r>
              <a:rPr lang="fr-FR" sz="1200" b="0" i="0" kern="1200">
                <a:solidFill>
                  <a:schemeClr val="tx1"/>
                </a:solidFill>
                <a:effectLst/>
                <a:latin typeface="+mn-lt"/>
                <a:ea typeface="+mn-ea"/>
                <a:cs typeface="+mn-cs"/>
              </a:rPr>
              <a:t>Contrôleur de syntaxe - Dépannage de routes statiques et par défaut IPv4</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rtl="0"/>
            <a:fld id="{5641018C-6CAF-B84E-B92C-ECB119457FBA}" type="slidenum">
              <a:rPr/>
              <a:t>17</a:t>
            </a:fld>
            <a:endParaRPr/>
          </a:p>
        </p:txBody>
      </p:sp>
    </p:spTree>
    <p:extLst>
      <p:ext uri="{BB962C8B-B14F-4D97-AF65-F5344CB8AC3E}">
        <p14:creationId xmlns:p14="http://schemas.microsoft.com/office/powerpoint/2010/main" val="2938994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16 - Dépannage de routes statiques et par défaut</a:t>
            </a:r>
          </a:p>
          <a:p>
            <a:pPr rtl="0"/>
            <a:r>
              <a:rPr lang="fr-FR"/>
              <a:t>16.3 - Module pratique et questionnaire</a:t>
            </a:r>
          </a:p>
          <a:p>
            <a:pPr>
              <a:buFontTx/>
              <a:buNone/>
            </a:pPr>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18</a:t>
            </a:fld>
            <a:endParaRPr/>
          </a:p>
        </p:txBody>
      </p:sp>
    </p:spTree>
    <p:extLst>
      <p:ext uri="{BB962C8B-B14F-4D97-AF65-F5344CB8AC3E}">
        <p14:creationId xmlns:p14="http://schemas.microsoft.com/office/powerpoint/2010/main" val="2217143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16 - Dépannage de routes statiques et par défaut</a:t>
            </a:r>
          </a:p>
          <a:p>
            <a:pPr rtl="0"/>
            <a:r>
              <a:rPr lang="fr-FR"/>
              <a:t>16.3 - Module pratique et questionnaire</a:t>
            </a:r>
          </a:p>
          <a:p>
            <a:pPr marL="0" marR="0" lvl="0" indent="0" algn="l" defTabSz="457200" rtl="0" eaLnBrk="1" fontAlgn="auto" latinLnBrk="0" hangingPunct="1">
              <a:lnSpc>
                <a:spcPct val="100000"/>
              </a:lnSpc>
              <a:spcBef>
                <a:spcPts val="0"/>
              </a:spcBef>
              <a:spcAft>
                <a:spcPts val="0"/>
              </a:spcAft>
              <a:buClrTx/>
              <a:buSzTx/>
              <a:buFontTx/>
              <a:buNone/>
              <a:tabLst/>
              <a:defRPr/>
            </a:pPr>
            <a:r>
              <a:rPr lang="fr-FR"/>
              <a:t>16.3.1 - Packet Tracer - </a:t>
            </a:r>
            <a:r>
              <a:rPr lang="fr-FR" sz="1200" b="0" i="0" kern="1200">
                <a:solidFill>
                  <a:schemeClr val="tx1"/>
                </a:solidFill>
                <a:effectLst/>
                <a:latin typeface="+mn-lt"/>
                <a:ea typeface="+mn-ea"/>
                <a:cs typeface="+mn-cs"/>
              </a:rPr>
              <a:t>Dépannage de routes statiques et par défaut</a:t>
            </a:r>
          </a:p>
          <a:p>
            <a:endParaRPr lang="en-US" dirty="0"/>
          </a:p>
        </p:txBody>
      </p:sp>
      <p:sp>
        <p:nvSpPr>
          <p:cNvPr id="4" name="Slide Number Placeholder 3"/>
          <p:cNvSpPr>
            <a:spLocks noGrp="1"/>
          </p:cNvSpPr>
          <p:nvPr>
            <p:ph type="sldNum" sz="quarter" idx="5"/>
          </p:nvPr>
        </p:nvSpPr>
        <p:spPr/>
        <p:txBody>
          <a:bodyPr/>
          <a:lstStyle/>
          <a:p>
            <a:pPr rtl="0"/>
            <a:fld id="{5641018C-6CAF-B84E-B92C-ECB119457FBA}" type="slidenum">
              <a:rPr/>
              <a:t>19</a:t>
            </a:fld>
            <a:endParaRPr/>
          </a:p>
        </p:txBody>
      </p:sp>
    </p:spTree>
    <p:extLst>
      <p:ext uri="{BB962C8B-B14F-4D97-AF65-F5344CB8AC3E}">
        <p14:creationId xmlns:p14="http://schemas.microsoft.com/office/powerpoint/2010/main" val="299477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16 - Dépannage de routes statiques et par défaut</a:t>
            </a:r>
          </a:p>
          <a:p>
            <a:pPr rtl="0"/>
            <a:r>
              <a:rPr lang="fr-FR"/>
              <a:t>16.3 - Module pratique et questionnaire</a:t>
            </a:r>
          </a:p>
          <a:p>
            <a:pPr rtl="0"/>
            <a:r>
              <a:rPr lang="fr-FR"/>
              <a:t>16.3.2 - Travaux pratiques - </a:t>
            </a:r>
            <a:r>
              <a:rPr lang="fr-FR" sz="1200" b="0" i="0" kern="1200">
                <a:solidFill>
                  <a:schemeClr val="tx1"/>
                </a:solidFill>
                <a:effectLst/>
                <a:latin typeface="+mn-lt"/>
                <a:ea typeface="+mn-ea"/>
                <a:cs typeface="+mn-cs"/>
              </a:rPr>
              <a:t>Dépannage de routes statiques et par défaut</a:t>
            </a:r>
          </a:p>
          <a:p>
            <a:r>
              <a:rPr lang="en-CA" sz="1200" b="0" i="0" kern="1200" dirty="0">
                <a:solidFill>
                  <a:schemeClr val="tx1"/>
                </a:solidFill>
                <a:effectLst/>
                <a:latin typeface="+mn-lt"/>
                <a:ea typeface="+mn-ea"/>
                <a:cs typeface="+mn-cs"/>
              </a:rPr>
              <a:t/>
            </a:r>
            <a:br>
              <a:rPr lang="en-CA" sz="1200" b="0" i="0" kern="1200" dirty="0">
                <a:solidFill>
                  <a:schemeClr val="tx1"/>
                </a:solidFill>
                <a:effectLst/>
                <a:latin typeface="+mn-lt"/>
                <a:ea typeface="+mn-ea"/>
                <a:cs typeface="+mn-cs"/>
              </a:rPr>
            </a:br>
            <a:endParaRPr lang="en-CA"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rtl="0"/>
            <a:fld id="{5641018C-6CAF-B84E-B92C-ECB119457FBA}" type="slidenum">
              <a:rPr/>
              <a:t>20</a:t>
            </a:fld>
            <a:endParaRPr/>
          </a:p>
        </p:txBody>
      </p:sp>
    </p:spTree>
    <p:extLst>
      <p:ext uri="{BB962C8B-B14F-4D97-AF65-F5344CB8AC3E}">
        <p14:creationId xmlns:p14="http://schemas.microsoft.com/office/powerpoint/2010/main" val="700420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3997A419-355F-A04A-96E0-21643AF8E9FF}" type="slidenum">
              <a:rPr sz="800">
                <a:solidFill>
                  <a:prstClr val="black"/>
                </a:solidFill>
              </a:rPr>
              <a:pPr/>
              <a:t>21</a:t>
            </a:fld>
            <a:endParaRPr sz="80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fr-FR"/>
              <a:t>16 - Dépannage de routes statiques et par défaut</a:t>
            </a:r>
          </a:p>
          <a:p>
            <a:pPr rtl="0"/>
            <a:r>
              <a:rPr lang="fr-FR"/>
              <a:t>16.3 - Module pratique et questionnaire</a:t>
            </a:r>
          </a:p>
          <a:p>
            <a:pPr rtl="0"/>
            <a:r>
              <a:rPr lang="fr-FR"/>
              <a:t>16.3.3 - Qu'est-ce que j'ai appris dans ce module?</a:t>
            </a:r>
          </a:p>
        </p:txBody>
      </p:sp>
    </p:spTree>
    <p:extLst>
      <p:ext uri="{BB962C8B-B14F-4D97-AF65-F5344CB8AC3E}">
        <p14:creationId xmlns:p14="http://schemas.microsoft.com/office/powerpoint/2010/main" val="1476824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7C839C26-801B-42B6-A101-60F37FE2B0A8}" type="slidenum">
              <a:rPr sz="800" b="0"/>
              <a:pPr algn="r"/>
              <a:t>2</a:t>
            </a:fld>
            <a:endParaRPr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3997A419-355F-A04A-96E0-21643AF8E9FF}" type="slidenum">
              <a:rPr sz="800">
                <a:solidFill>
                  <a:prstClr val="black"/>
                </a:solidFill>
              </a:rPr>
              <a:pPr/>
              <a:t>22</a:t>
            </a:fld>
            <a:endParaRPr sz="80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fr-FR"/>
              <a:t>16 - Dépannage de routes statiques et par défaut</a:t>
            </a:r>
          </a:p>
          <a:p>
            <a:pPr rtl="0"/>
            <a:r>
              <a:rPr lang="fr-FR"/>
              <a:t>16.3 - Module pratique et questionnaire</a:t>
            </a:r>
          </a:p>
          <a:p>
            <a:pPr rtl="0"/>
            <a:r>
              <a:rPr lang="fr-FR"/>
              <a:t>16.3.3 - Qu'est-ce que j'ai appris dans ce module? (Suite)</a:t>
            </a:r>
          </a:p>
        </p:txBody>
      </p:sp>
    </p:spTree>
    <p:extLst>
      <p:ext uri="{BB962C8B-B14F-4D97-AF65-F5344CB8AC3E}">
        <p14:creationId xmlns:p14="http://schemas.microsoft.com/office/powerpoint/2010/main" val="2711525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3997A419-355F-A04A-96E0-21643AF8E9FF}" type="slidenum">
              <a:rPr sz="800">
                <a:solidFill>
                  <a:prstClr val="black"/>
                </a:solidFill>
              </a:rPr>
              <a:pPr/>
              <a:t>23</a:t>
            </a:fld>
            <a:endParaRPr sz="80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fr-FR"/>
              <a:t>16 - Dépannage de routes statiques et par défaut</a:t>
            </a:r>
          </a:p>
          <a:p>
            <a:pPr rtl="0"/>
            <a:r>
              <a:rPr lang="fr-FR"/>
              <a:t>16.3 - Module pratique et questionnaire</a:t>
            </a:r>
          </a:p>
          <a:p>
            <a:pPr rtl="0"/>
            <a:r>
              <a:rPr lang="fr-FR"/>
              <a:t>16.3.3 - Qu'est-ce que j'ai appris dans ce module? (Suite)</a:t>
            </a:r>
          </a:p>
          <a:p>
            <a:pPr rtl="0"/>
            <a:r>
              <a:rPr lang="fr-FR"/>
              <a:t>16.3.4 - Module Questionnaire - Dépannage des routes statiques et par défaut</a:t>
            </a:r>
          </a:p>
        </p:txBody>
      </p:sp>
    </p:spTree>
    <p:extLst>
      <p:ext uri="{BB962C8B-B14F-4D97-AF65-F5344CB8AC3E}">
        <p14:creationId xmlns:p14="http://schemas.microsoft.com/office/powerpoint/2010/main" val="998845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5641018C-6CAF-B84E-B92C-ECB119457FBA}" type="slidenum">
              <a:rPr/>
              <a:t>24</a:t>
            </a:fld>
            <a:endParaRPr/>
          </a:p>
        </p:txBody>
      </p:sp>
    </p:spTree>
    <p:extLst>
      <p:ext uri="{BB962C8B-B14F-4D97-AF65-F5344CB8AC3E}">
        <p14:creationId xmlns:p14="http://schemas.microsoft.com/office/powerpoint/2010/main" val="1591394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rtl="0"/>
            <a:fld id="{ACE20BE7-F2F3-4E26-9454-50B18F790A4E}" type="slidenum">
              <a:rPr sz="800" b="0">
                <a:ea typeface="ＭＳ Ｐゴシック" pitchFamily="34" charset="-128"/>
              </a:rPr>
              <a:pPr algn="r"/>
              <a:t>5</a:t>
            </a:fld>
            <a:endParaRPr sz="800" b="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400274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0A313ED8-785B-4D16-9B17-4143385249B9}" type="slidenum">
              <a:rPr sz="800" b="0"/>
              <a:pPr algn="r"/>
              <a:t>6</a:t>
            </a:fld>
            <a:endParaRPr sz="800" b="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7391C207-9349-46D5-9D89-8ADDA5014D1F}" type="slidenum">
              <a:rPr sz="800" b="0"/>
              <a:pPr algn="r"/>
              <a:t>7</a:t>
            </a:fld>
            <a:endParaRPr sz="800" b="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154600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FontTx/>
              <a:buNone/>
            </a:pPr>
            <a:r>
              <a:rPr lang="fr-FR" b="0"/>
              <a:t>Programme de L’Académie des Réseaux de Cisco</a:t>
            </a:r>
          </a:p>
          <a:p>
            <a:pPr lvl="0" defTabSz="457200" rtl="0" fontAlgn="auto">
              <a:lnSpc>
                <a:spcPct val="100000"/>
              </a:lnSpc>
              <a:spcBef>
                <a:spcPts val="0"/>
              </a:spcBef>
              <a:spcAft>
                <a:spcPts val="0"/>
              </a:spcAft>
              <a:buClrTx/>
              <a:buSzTx/>
              <a:defRPr/>
            </a:pPr>
            <a:r>
              <a:rPr lang="fr-FR">
                <a:solidFill>
                  <a:schemeClr val="accent5">
                    <a:lumMod val="40000"/>
                    <a:lumOff val="60000"/>
                  </a:schemeClr>
                </a:solidFill>
              </a:rPr>
              <a:t>Notions de base sur la commutation, le routage et le sans fil v7.0 (SRWE)</a:t>
            </a:r>
          </a:p>
          <a:p>
            <a:pPr rtl="0"/>
            <a:r>
              <a:rPr lang="fr-FR">
                <a:solidFill>
                  <a:schemeClr val="accent5">
                    <a:lumMod val="40000"/>
                    <a:lumOff val="60000"/>
                  </a:schemeClr>
                </a:solidFill>
              </a:rPr>
              <a:t>Module 16: Dépannage de routes statiques et par défaut</a:t>
            </a:r>
          </a:p>
        </p:txBody>
      </p:sp>
      <p:sp>
        <p:nvSpPr>
          <p:cNvPr id="4" name="Slide Number Placeholder 3"/>
          <p:cNvSpPr>
            <a:spLocks noGrp="1"/>
          </p:cNvSpPr>
          <p:nvPr>
            <p:ph type="sldNum" sz="quarter" idx="10"/>
          </p:nvPr>
        </p:nvSpPr>
        <p:spPr/>
        <p:txBody>
          <a:bodyPr/>
          <a:lstStyle/>
          <a:p>
            <a:pPr rtl="0"/>
            <a:fld id="{5641018C-6CAF-B84E-B92C-ECB119457FBA}" type="slidenum">
              <a:rPr/>
              <a:t>8</a:t>
            </a:fld>
            <a:endParaRPr/>
          </a:p>
        </p:txBody>
      </p:sp>
    </p:spTree>
    <p:extLst>
      <p:ext uri="{BB962C8B-B14F-4D97-AF65-F5344CB8AC3E}">
        <p14:creationId xmlns:p14="http://schemas.microsoft.com/office/powerpoint/2010/main" val="508118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7C839C26-801B-42B6-A101-60F37FE2B0A8}" type="slidenum">
              <a:rPr sz="800" b="0">
                <a:solidFill>
                  <a:prstClr val="black"/>
                </a:solidFill>
              </a:rPr>
              <a:pPr algn="r"/>
              <a:t>9</a:t>
            </a:fld>
            <a:endParaRPr sz="800" b="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buFontTx/>
              <a:buNone/>
            </a:pPr>
            <a:r>
              <a:rPr lang="fr-FR" sz="1200">
                <a:solidFill>
                  <a:schemeClr val="accent5">
                    <a:lumMod val="40000"/>
                    <a:lumOff val="60000"/>
                  </a:schemeClr>
                </a:solidFill>
              </a:rPr>
              <a:t>16</a:t>
            </a:r>
            <a:r>
              <a:rPr lang="fr-FR" sz="1200" baseline="0">
                <a:solidFill>
                  <a:schemeClr val="accent5">
                    <a:lumMod val="40000"/>
                    <a:lumOff val="60000"/>
                  </a:schemeClr>
                </a:solidFill>
              </a:rPr>
              <a:t> - </a:t>
            </a:r>
            <a:r>
              <a:rPr lang="fr-FR" sz="1200">
                <a:solidFill>
                  <a:schemeClr val="accent5">
                    <a:lumMod val="40000"/>
                    <a:lumOff val="60000"/>
                  </a:schemeClr>
                </a:solidFill>
              </a:rPr>
              <a:t>Dépannage de routes statiques et par défaut</a:t>
            </a:r>
          </a:p>
          <a:p>
            <a:pPr rtl="0">
              <a:buFontTx/>
              <a:buNone/>
            </a:pPr>
            <a:r>
              <a:rPr lang="fr-FR" sz="1200" b="0"/>
              <a:t>16.0 - Présentation</a:t>
            </a:r>
          </a:p>
          <a:p>
            <a:pPr rtl="0">
              <a:lnSpc>
                <a:spcPct val="80000"/>
              </a:lnSpc>
              <a:buFontTx/>
              <a:buNone/>
            </a:pPr>
            <a:r>
              <a:rPr lang="fr-FR" sz="1200" kern="1200">
                <a:solidFill>
                  <a:schemeClr val="tx1"/>
                </a:solidFill>
                <a:latin typeface="Arial" charset="0"/>
                <a:ea typeface="ＭＳ Ｐゴシック" charset="0"/>
                <a:cs typeface="ＭＳ Ｐゴシック" charset="0"/>
              </a:rPr>
              <a:t>16.0.2 - </a:t>
            </a:r>
            <a:r>
              <a:rPr lang="fr-FR" sz="1200" kern="1200">
                <a:solidFill>
                  <a:schemeClr val="tx1"/>
                </a:solidFill>
                <a:latin typeface="+mn-lt"/>
                <a:ea typeface="+mn-ea"/>
                <a:cs typeface="+mn-cs"/>
              </a:rPr>
              <a:t>Qu'est-ce que</a:t>
            </a:r>
            <a:r>
              <a:rPr lang="fr-FR" sz="1200" kern="1200" baseline="0">
                <a:solidFill>
                  <a:schemeClr val="tx1"/>
                </a:solidFill>
                <a:latin typeface="+mn-lt"/>
                <a:ea typeface="+mn-ea"/>
                <a:cs typeface="+mn-cs"/>
              </a:rPr>
              <a:t> je vais apprendre dans ce module?</a:t>
            </a:r>
          </a:p>
          <a:p>
            <a:pPr>
              <a:buFontTx/>
              <a:buNone/>
            </a:pPr>
            <a:endParaRPr lang="en-GB" dirty="0"/>
          </a:p>
        </p:txBody>
      </p:sp>
    </p:spTree>
    <p:extLst>
      <p:ext uri="{BB962C8B-B14F-4D97-AF65-F5344CB8AC3E}">
        <p14:creationId xmlns:p14="http://schemas.microsoft.com/office/powerpoint/2010/main" val="1734445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FontTx/>
              <a:buNone/>
            </a:pPr>
            <a:r>
              <a:rPr lang="fr-FR" sz="1200">
                <a:solidFill>
                  <a:schemeClr val="accent5">
                    <a:lumMod val="40000"/>
                    <a:lumOff val="60000"/>
                  </a:schemeClr>
                </a:solidFill>
              </a:rPr>
              <a:t>16</a:t>
            </a:r>
            <a:r>
              <a:rPr lang="fr-FR" sz="1200" baseline="0">
                <a:solidFill>
                  <a:schemeClr val="accent5">
                    <a:lumMod val="40000"/>
                    <a:lumOff val="60000"/>
                  </a:schemeClr>
                </a:solidFill>
              </a:rPr>
              <a:t> - </a:t>
            </a:r>
            <a:r>
              <a:rPr lang="fr-FR" sz="1200">
                <a:solidFill>
                  <a:schemeClr val="accent5">
                    <a:lumMod val="40000"/>
                    <a:lumOff val="60000"/>
                  </a:schemeClr>
                </a:solidFill>
              </a:rPr>
              <a:t>Dépannage de routes statiques et par défaut</a:t>
            </a:r>
          </a:p>
          <a:p>
            <a:pPr rtl="0">
              <a:buFontTx/>
              <a:buNone/>
            </a:pPr>
            <a:r>
              <a:rPr lang="fr-FR" sz="1200" b="0"/>
              <a:t>16.1 - </a:t>
            </a:r>
            <a:r>
              <a:rPr lang="fr-FR"/>
              <a:t>Traitement des paquets avec des routes statiques</a:t>
            </a:r>
          </a:p>
        </p:txBody>
      </p:sp>
      <p:sp>
        <p:nvSpPr>
          <p:cNvPr id="4" name="Slide Number Placeholder 3"/>
          <p:cNvSpPr>
            <a:spLocks noGrp="1"/>
          </p:cNvSpPr>
          <p:nvPr>
            <p:ph type="sldNum" sz="quarter" idx="10"/>
          </p:nvPr>
        </p:nvSpPr>
        <p:spPr/>
        <p:txBody>
          <a:bodyPr/>
          <a:lstStyle/>
          <a:p>
            <a:pPr rtl="0"/>
            <a:fld id="{5641018C-6CAF-B84E-B92C-ECB119457FBA}" type="slidenum">
              <a:rPr/>
              <a:t>10</a:t>
            </a:fld>
            <a:endParaRPr/>
          </a:p>
        </p:txBody>
      </p:sp>
    </p:spTree>
    <p:extLst>
      <p:ext uri="{BB962C8B-B14F-4D97-AF65-F5344CB8AC3E}">
        <p14:creationId xmlns:p14="http://schemas.microsoft.com/office/powerpoint/2010/main" val="625529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FontTx/>
              <a:buNone/>
            </a:pPr>
            <a:r>
              <a:rPr lang="fr-FR" sz="1200">
                <a:solidFill>
                  <a:schemeClr val="accent5">
                    <a:lumMod val="40000"/>
                    <a:lumOff val="60000"/>
                  </a:schemeClr>
                </a:solidFill>
              </a:rPr>
              <a:t>16</a:t>
            </a:r>
            <a:r>
              <a:rPr lang="fr-FR" sz="1200" baseline="0">
                <a:solidFill>
                  <a:schemeClr val="accent5">
                    <a:lumMod val="40000"/>
                    <a:lumOff val="60000"/>
                  </a:schemeClr>
                </a:solidFill>
              </a:rPr>
              <a:t> - </a:t>
            </a:r>
            <a:r>
              <a:rPr lang="fr-FR" sz="1200">
                <a:solidFill>
                  <a:schemeClr val="accent5">
                    <a:lumMod val="40000"/>
                    <a:lumOff val="60000"/>
                  </a:schemeClr>
                </a:solidFill>
              </a:rPr>
              <a:t>Dépannage de routes statiques et par défaut</a:t>
            </a:r>
          </a:p>
          <a:p>
            <a:pPr rtl="0"/>
            <a:r>
              <a:rPr lang="fr-FR"/>
              <a:t>16.1 - Traitement des paquets avec des routes statiques</a:t>
            </a:r>
          </a:p>
          <a:p>
            <a:pPr marL="0" marR="0" lvl="0" indent="0" algn="l" defTabSz="457200" rtl="0" eaLnBrk="1" fontAlgn="auto" latinLnBrk="0" hangingPunct="1">
              <a:lnSpc>
                <a:spcPct val="100000"/>
              </a:lnSpc>
              <a:spcBef>
                <a:spcPts val="0"/>
              </a:spcBef>
              <a:spcAft>
                <a:spcPts val="0"/>
              </a:spcAft>
              <a:buClrTx/>
              <a:buSzTx/>
              <a:buFontTx/>
              <a:buNone/>
              <a:tabLst/>
              <a:defRPr/>
            </a:pPr>
            <a:r>
              <a:rPr lang="fr-FR"/>
              <a:t>16.1.1 - </a:t>
            </a:r>
            <a:r>
              <a:rPr lang="fr-FR" sz="1200" b="0" i="0" kern="1200">
                <a:solidFill>
                  <a:schemeClr val="tx1"/>
                </a:solidFill>
                <a:effectLst/>
                <a:latin typeface="+mn-lt"/>
                <a:ea typeface="+mn-ea"/>
                <a:cs typeface="+mn-cs"/>
              </a:rPr>
              <a:t>Routes statiques et transfert de paquets</a:t>
            </a:r>
          </a:p>
          <a:p>
            <a:endParaRPr lang="en-US" dirty="0"/>
          </a:p>
        </p:txBody>
      </p:sp>
      <p:sp>
        <p:nvSpPr>
          <p:cNvPr id="4" name="Slide Number Placeholder 3"/>
          <p:cNvSpPr>
            <a:spLocks noGrp="1"/>
          </p:cNvSpPr>
          <p:nvPr>
            <p:ph type="sldNum" sz="quarter" idx="5"/>
          </p:nvPr>
        </p:nvSpPr>
        <p:spPr/>
        <p:txBody>
          <a:bodyPr/>
          <a:lstStyle/>
          <a:p>
            <a:pPr rtl="0"/>
            <a:fld id="{5641018C-6CAF-B84E-B92C-ECB119457FBA}" type="slidenum">
              <a:rPr/>
              <a:t>11</a:t>
            </a:fld>
            <a:endParaRPr/>
          </a:p>
        </p:txBody>
      </p:sp>
    </p:spTree>
    <p:extLst>
      <p:ext uri="{BB962C8B-B14F-4D97-AF65-F5344CB8AC3E}">
        <p14:creationId xmlns:p14="http://schemas.microsoft.com/office/powerpoint/2010/main" val="30923122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xmlns:c15="http://schemas.microsoft.com/office/drawing/2012/chart" xmlns:c="http://schemas.openxmlformats.org/drawingml/2006/chart"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xmlns:c15="http://schemas.microsoft.com/office/drawing/2012/chart" xmlns:c="http://schemas.openxmlformats.org/drawingml/2006/chart"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xmlns:c15="http://schemas.microsoft.com/office/drawing/2012/chart" xmlns:c="http://schemas.openxmlformats.org/drawingml/2006/chart"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rtl="0" fontAlgn="auto">
              <a:spcBef>
                <a:spcPts val="0"/>
              </a:spcBef>
              <a:spcAft>
                <a:spcPts val="0"/>
              </a:spcAft>
              <a:defRPr/>
            </a:pPr>
            <a:fld id="{6A1E46DC-7EF6-4EA2-B285-14272867D133}" type="slidenum">
              <a:rPr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sz="60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rtl="0" fontAlgn="auto">
              <a:spcBef>
                <a:spcPts val="0"/>
              </a:spcBef>
              <a:spcAft>
                <a:spcPts val="0"/>
              </a:spcAft>
              <a:defRPr/>
            </a:pPr>
            <a:r>
              <a:rPr lang="fr-FR" sz="600">
                <a:solidFill>
                  <a:schemeClr val="accent5">
                    <a:lumMod val="50000"/>
                  </a:schemeClr>
                </a:solidFill>
                <a:latin typeface="+mn-lt"/>
                <a:ea typeface="+mn-ea"/>
                <a:cs typeface="CiscoSans Thin"/>
              </a:rPr>
              <a:t>© 2016 Cisco et/ou ses filiales. Tous droits réservés.   Informations confidentielles de Cisco</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rtl="0" fontAlgn="auto">
              <a:spcBef>
                <a:spcPts val="0"/>
              </a:spcBef>
              <a:spcAft>
                <a:spcPts val="0"/>
              </a:spcAft>
              <a:defRPr/>
            </a:pPr>
            <a:fld id="{6A1E46DC-7EF6-4EA2-B285-14272867D133}" type="slidenum">
              <a:rPr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sz="60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rtl="0" fontAlgn="auto">
              <a:spcBef>
                <a:spcPts val="0"/>
              </a:spcBef>
              <a:spcAft>
                <a:spcPts val="0"/>
              </a:spcAft>
              <a:defRPr/>
            </a:pPr>
            <a:r>
              <a:rPr lang="fr-FR" sz="600">
                <a:solidFill>
                  <a:schemeClr val="accent3">
                    <a:lumMod val="85000"/>
                  </a:schemeClr>
                </a:solidFill>
                <a:latin typeface="+mn-lt"/>
                <a:ea typeface="+mn-ea"/>
                <a:cs typeface="CiscoSans Thin"/>
              </a:rPr>
              <a:t>© 2016 Cisco et/ou ses filiales. Tous droits réservés.   Informations confidentielles de Cisco</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xmlns:c15="http://schemas.microsoft.com/office/drawing/2012/chart" xmlns:c="http://schemas.openxmlformats.org/drawingml/2006/chart" xmlns="">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0.xml"/><Relationship Id="rId1" Type="http://schemas.openxmlformats.org/officeDocument/2006/relationships/tags" Target="../tags/tag1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pPr rtl="0"/>
            <a:r>
              <a:rPr lang="fr-FR">
                <a:solidFill>
                  <a:schemeClr val="accent5">
                    <a:lumMod val="40000"/>
                    <a:lumOff val="60000"/>
                  </a:schemeClr>
                </a:solidFill>
              </a:rPr>
              <a:t>Module 16: Dépannage de routes statiques et par défaut</a:t>
            </a:r>
          </a:p>
        </p:txBody>
      </p:sp>
      <p:sp>
        <p:nvSpPr>
          <p:cNvPr id="5" name="Text Placeholder 4"/>
          <p:cNvSpPr>
            <a:spLocks noGrp="1"/>
          </p:cNvSpPr>
          <p:nvPr>
            <p:ph type="body" sz="quarter" idx="13"/>
          </p:nvPr>
        </p:nvSpPr>
        <p:spPr>
          <a:xfrm>
            <a:off x="469497" y="3127609"/>
            <a:ext cx="5925246" cy="299001"/>
          </a:xfrm>
        </p:spPr>
        <p:txBody>
          <a:bodyPr/>
          <a:lstStyle/>
          <a:p>
            <a:pPr rtl="0"/>
            <a:r>
              <a:rPr lang="fr-FR">
                <a:solidFill>
                  <a:schemeClr val="bg2">
                    <a:lumMod val="40000"/>
                    <a:lumOff val="60000"/>
                  </a:schemeClr>
                </a:solidFill>
              </a:rPr>
              <a:t>Contenu pédagogique de l'instructeur</a:t>
            </a:r>
          </a:p>
        </p:txBody>
      </p:sp>
      <p:sp>
        <p:nvSpPr>
          <p:cNvPr id="7" name="Subtitle 6"/>
          <p:cNvSpPr>
            <a:spLocks noGrp="1"/>
          </p:cNvSpPr>
          <p:nvPr>
            <p:ph type="subTitle" idx="1"/>
          </p:nvPr>
        </p:nvSpPr>
        <p:spPr>
          <a:xfrm>
            <a:off x="469496" y="3809526"/>
            <a:ext cx="3448079" cy="902174"/>
          </a:xfrm>
        </p:spPr>
        <p:txBody>
          <a:bodyPr/>
          <a:lstStyle/>
          <a:p>
            <a:pPr lvl="0" defTabSz="457200" rtl="0" fontAlgn="auto">
              <a:lnSpc>
                <a:spcPct val="100000"/>
              </a:lnSpc>
              <a:spcBef>
                <a:spcPts val="0"/>
              </a:spcBef>
              <a:spcAft>
                <a:spcPts val="0"/>
              </a:spcAft>
              <a:buClrTx/>
              <a:buSzTx/>
              <a:defRPr/>
            </a:pPr>
            <a:r>
              <a:rPr lang="fr-FR">
                <a:solidFill>
                  <a:schemeClr val="accent5">
                    <a:lumMod val="40000"/>
                    <a:lumOff val="60000"/>
                  </a:schemeClr>
                </a:solidFill>
              </a:rPr>
              <a:t>Notions de base sur la commutation, le routage et le sans fil v7.0 (SRWE)</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pPr rtl="0"/>
            <a:r>
              <a:rPr lang="fr-FR">
                <a:solidFill>
                  <a:schemeClr val="accent5">
                    <a:lumMod val="40000"/>
                    <a:lumOff val="60000"/>
                  </a:schemeClr>
                </a:solidFill>
              </a:rPr>
              <a:t>16.1 Traitement des paquets avec des routes statiques</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67734"/>
            <a:ext cx="8345488" cy="731837"/>
          </a:xfrm>
        </p:spPr>
        <p:txBody>
          <a:bodyPr/>
          <a:lstStyle/>
          <a:p>
            <a:pPr rtl="0"/>
            <a:r>
              <a:rPr lang="fr-FR" sz="1600" dirty="0"/>
              <a:t>Traitement des paquets avec des routes statiques</a:t>
            </a:r>
            <a:r>
              <a:rPr lang="en-US" dirty="0"/>
              <a:t/>
            </a:r>
            <a:br>
              <a:rPr lang="en-US" dirty="0"/>
            </a:br>
            <a:r>
              <a:rPr lang="fr-FR" sz="2400" dirty="0"/>
              <a:t>Routes statiques et transfert de paquets</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50693879-5816-3444-9D50-A12F1F37F5DE}"/>
              </a:ext>
            </a:extLst>
          </p:cNvPr>
          <p:cNvSpPr>
            <a:spLocks noGrp="1"/>
          </p:cNvSpPr>
          <p:nvPr>
            <p:ph idx="1"/>
          </p:nvPr>
        </p:nvSpPr>
        <p:spPr>
          <a:xfrm>
            <a:off x="364239" y="932744"/>
            <a:ext cx="5464332" cy="153043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p>
            <a:pPr marL="182563" indent="-166688" algn="l" defTabSz="684213" rtl="0" fontAlgn="base">
              <a:spcBef>
                <a:spcPts val="300"/>
              </a:spcBef>
              <a:spcAft>
                <a:spcPts val="300"/>
              </a:spcAft>
              <a:buClr>
                <a:schemeClr val="tx2"/>
              </a:buClr>
              <a:buSzPct val="90000"/>
              <a:buFont typeface="Arial" panose="020B0604020202020204" pitchFamily="34" charset="0"/>
              <a:buChar char="•"/>
            </a:pPr>
            <a:r>
              <a:rPr lang="fr-FR" sz="1600" dirty="0">
                <a:solidFill>
                  <a:srgbClr val="000000"/>
                </a:solidFill>
              </a:rPr>
              <a:t>Le PC1 adresse un paquet au PC3 et l'envoie à l'adresse de passerelle par défaut.</a:t>
            </a:r>
          </a:p>
          <a:p>
            <a:pPr marL="182563" indent="-166688" algn="l" defTabSz="684213" rtl="0" fontAlgn="base">
              <a:spcBef>
                <a:spcPts val="300"/>
              </a:spcBef>
              <a:spcAft>
                <a:spcPts val="300"/>
              </a:spcAft>
              <a:buClr>
                <a:schemeClr val="tx2"/>
              </a:buClr>
              <a:buSzPct val="90000"/>
              <a:buFont typeface="Arial" panose="020B0604020202020204" pitchFamily="34" charset="0"/>
              <a:buChar char="•"/>
            </a:pPr>
            <a:r>
              <a:rPr lang="fr-FR" sz="1600" dirty="0">
                <a:solidFill>
                  <a:srgbClr val="000000"/>
                </a:solidFill>
              </a:rPr>
              <a:t>Lorsque le paquet arrive sur l'interface R1 G0/0/0, R1 décapsule le paquet et recherche dans la table de routage une entrée de réseau de destination correspondante</a:t>
            </a:r>
          </a:p>
        </p:txBody>
      </p:sp>
      <p:sp>
        <p:nvSpPr>
          <p:cNvPr id="8" name="Content Placeholder 3">
            <a:extLst>
              <a:ext uri="{FF2B5EF4-FFF2-40B4-BE49-F238E27FC236}">
                <a16:creationId xmlns:a16="http://schemas.microsoft.com/office/drawing/2014/main" xmlns:c15="http://schemas.microsoft.com/office/drawing/2012/chart" xmlns:c="http://schemas.openxmlformats.org/drawingml/2006/chart" xmlns="" id="{04E33590-2B40-4C86-B3A2-E0B0D4C7E807}"/>
              </a:ext>
            </a:extLst>
          </p:cNvPr>
          <p:cNvSpPr txBox="1">
            <a:spLocks/>
          </p:cNvSpPr>
          <p:nvPr/>
        </p:nvSpPr>
        <p:spPr>
          <a:xfrm>
            <a:off x="431971" y="2680138"/>
            <a:ext cx="8470291" cy="189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5875" indent="0" algn="l" defTabSz="684213" rtl="0" fontAlgn="base">
              <a:spcBef>
                <a:spcPts val="300"/>
              </a:spcBef>
              <a:spcAft>
                <a:spcPts val="300"/>
              </a:spcAft>
              <a:buClr>
                <a:schemeClr val="tx2"/>
              </a:buClr>
              <a:buSzPct val="90000"/>
            </a:pPr>
            <a:r>
              <a:rPr lang="fr-FR" sz="1600" dirty="0">
                <a:solidFill>
                  <a:srgbClr val="000000"/>
                </a:solidFill>
              </a:rPr>
              <a:t>Si l'adresse IP de destination:</a:t>
            </a:r>
          </a:p>
          <a:p>
            <a:pPr marL="371475" lvl="1" indent="-166688" rtl="0">
              <a:lnSpc>
                <a:spcPct val="100000"/>
              </a:lnSpc>
              <a:spcBef>
                <a:spcPts val="300"/>
              </a:spcBef>
              <a:spcAft>
                <a:spcPts val="300"/>
              </a:spcAft>
              <a:buFont typeface="Arial" panose="020B0604020202020204" pitchFamily="34" charset="0"/>
              <a:buChar char="•"/>
            </a:pPr>
            <a:r>
              <a:rPr lang="fr-FR" dirty="0">
                <a:solidFill>
                  <a:srgbClr val="000000"/>
                </a:solidFill>
              </a:rPr>
              <a:t>Correspond à une entrée de route statique, R1 utilisera la route statique pour identifier l'adresse IP du tronçon suivant ou l'interface de sortie.</a:t>
            </a:r>
          </a:p>
          <a:p>
            <a:pPr marL="371475" lvl="1" indent="-166688" rtl="0">
              <a:lnSpc>
                <a:spcPct val="100000"/>
              </a:lnSpc>
              <a:spcBef>
                <a:spcPts val="300"/>
              </a:spcBef>
              <a:spcAft>
                <a:spcPts val="300"/>
              </a:spcAft>
              <a:buFont typeface="Arial" panose="020B0604020202020204" pitchFamily="34" charset="0"/>
              <a:buChar char="•"/>
            </a:pPr>
            <a:r>
              <a:rPr lang="fr-FR" dirty="0">
                <a:solidFill>
                  <a:srgbClr val="000000"/>
                </a:solidFill>
              </a:rPr>
              <a:t>Ne correspond pas à une route spécifique au réseau de destination, alors R1 utilisera la route statique par défaut (si configuré).</a:t>
            </a:r>
          </a:p>
          <a:p>
            <a:pPr marL="371475" lvl="1" indent="-166688" rtl="0">
              <a:lnSpc>
                <a:spcPct val="100000"/>
              </a:lnSpc>
              <a:spcBef>
                <a:spcPts val="300"/>
              </a:spcBef>
              <a:spcAft>
                <a:spcPts val="300"/>
              </a:spcAft>
              <a:buFont typeface="Arial" panose="020B0604020202020204" pitchFamily="34" charset="0"/>
              <a:buChar char="•"/>
            </a:pPr>
            <a:r>
              <a:rPr lang="fr-FR" dirty="0">
                <a:solidFill>
                  <a:srgbClr val="000000"/>
                </a:solidFill>
              </a:rPr>
              <a:t>Ne correspond pas à une entrée de table de routage, alors R1 abandonnera le paquet et renvoie un message ICMP à la source (c'est-à-dire PC1).</a:t>
            </a:r>
          </a:p>
        </p:txBody>
      </p:sp>
      <p:pic>
        <p:nvPicPr>
          <p:cNvPr id="5" name="Picture 4">
            <a:extLst>
              <a:ext uri="{FF2B5EF4-FFF2-40B4-BE49-F238E27FC236}">
                <a16:creationId xmlns:a16="http://schemas.microsoft.com/office/drawing/2014/main" xmlns:c15="http://schemas.microsoft.com/office/drawing/2012/chart" xmlns:c="http://schemas.openxmlformats.org/drawingml/2006/chart" xmlns="" id="{63866CAD-0BAB-49EB-BE6F-BB98C953FC0F}"/>
              </a:ext>
            </a:extLst>
          </p:cNvPr>
          <p:cNvPicPr>
            <a:picLocks noChangeAspect="1"/>
          </p:cNvPicPr>
          <p:nvPr/>
        </p:nvPicPr>
        <p:blipFill>
          <a:blip r:embed="rId3"/>
          <a:stretch>
            <a:fillRect/>
          </a:stretch>
        </p:blipFill>
        <p:spPr>
          <a:xfrm>
            <a:off x="5415175" y="622647"/>
            <a:ext cx="3377424" cy="1964357"/>
          </a:xfrm>
          <a:prstGeom prst="rect">
            <a:avLst/>
          </a:prstGeom>
        </p:spPr>
      </p:pic>
    </p:spTree>
    <p:extLst>
      <p:ext uri="{BB962C8B-B14F-4D97-AF65-F5344CB8AC3E}">
        <p14:creationId xmlns:p14="http://schemas.microsoft.com/office/powerpoint/2010/main" val="16710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76200" y="76200"/>
            <a:ext cx="8345488" cy="731837"/>
          </a:xfrm>
        </p:spPr>
        <p:txBody>
          <a:bodyPr/>
          <a:lstStyle/>
          <a:p>
            <a:pPr rtl="0"/>
            <a:r>
              <a:rPr lang="fr-FR" sz="1600" dirty="0"/>
              <a:t>Traitement des paquets avec des routes statiques</a:t>
            </a:r>
            <a:r>
              <a:rPr lang="en-US" dirty="0"/>
              <a:t/>
            </a:r>
            <a:br>
              <a:rPr lang="en-US" dirty="0"/>
            </a:br>
            <a:r>
              <a:rPr lang="fr-FR" sz="2400" dirty="0"/>
              <a:t>Routes statiques et transfert de paquets (Suite)</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50693879-5816-3444-9D50-A12F1F37F5DE}"/>
              </a:ext>
            </a:extLst>
          </p:cNvPr>
          <p:cNvSpPr>
            <a:spLocks noGrp="1"/>
          </p:cNvSpPr>
          <p:nvPr>
            <p:ph idx="1"/>
          </p:nvPr>
        </p:nvSpPr>
        <p:spPr>
          <a:xfrm>
            <a:off x="263576" y="928988"/>
            <a:ext cx="5054429" cy="372709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p>
            <a:pPr marL="15875" indent="0" algn="l" defTabSz="684213" rtl="0" fontAlgn="base">
              <a:spcBef>
                <a:spcPts val="300"/>
              </a:spcBef>
              <a:spcAft>
                <a:spcPts val="300"/>
              </a:spcAft>
              <a:buClr>
                <a:schemeClr val="tx2"/>
              </a:buClr>
              <a:buSzPct val="90000"/>
            </a:pPr>
            <a:r>
              <a:rPr lang="fr-FR" sz="1600" dirty="0">
                <a:solidFill>
                  <a:srgbClr val="000000"/>
                </a:solidFill>
              </a:rPr>
              <a:t>En supposant que R1 correspondait à une entrée de table de routage, il encapsule le paquet dans une nouvelle trame et le transfère via l'interface S0/1/0 vers R2. </a:t>
            </a:r>
          </a:p>
          <a:p>
            <a:pPr marL="182563" indent="-166688" algn="l" defTabSz="684213" rtl="0" fontAlgn="base">
              <a:spcBef>
                <a:spcPts val="300"/>
              </a:spcBef>
              <a:spcAft>
                <a:spcPts val="300"/>
              </a:spcAft>
              <a:buClr>
                <a:schemeClr val="tx2"/>
              </a:buClr>
              <a:buSzPct val="90000"/>
              <a:buFont typeface="Arial" panose="020B0604020202020204" pitchFamily="34" charset="0"/>
              <a:buChar char="•"/>
            </a:pPr>
            <a:r>
              <a:rPr lang="fr-FR" sz="1600" dirty="0">
                <a:solidFill>
                  <a:srgbClr val="000000"/>
                </a:solidFill>
              </a:rPr>
              <a:t>R2 reçoit le paquet sur son interface S0/1/0.</a:t>
            </a:r>
          </a:p>
          <a:p>
            <a:pPr marL="182563" indent="-166688" algn="l" defTabSz="684213" rtl="0" fontAlgn="base">
              <a:spcBef>
                <a:spcPts val="300"/>
              </a:spcBef>
              <a:spcAft>
                <a:spcPts val="300"/>
              </a:spcAft>
              <a:buClr>
                <a:schemeClr val="tx2"/>
              </a:buClr>
              <a:buSzPct val="90000"/>
              <a:buFont typeface="Arial" panose="020B0604020202020204" pitchFamily="34" charset="0"/>
              <a:buChar char="•"/>
            </a:pPr>
            <a:r>
              <a:rPr lang="fr-FR" sz="1600" dirty="0">
                <a:solidFill>
                  <a:srgbClr val="000000"/>
                </a:solidFill>
              </a:rPr>
              <a:t>Il décapsule et traite le paquet de la même façon que R1.</a:t>
            </a:r>
          </a:p>
          <a:p>
            <a:pPr marL="182563" indent="-166688" algn="l" defTabSz="684213" rtl="0" fontAlgn="base">
              <a:spcBef>
                <a:spcPts val="300"/>
              </a:spcBef>
              <a:spcAft>
                <a:spcPts val="300"/>
              </a:spcAft>
              <a:buClr>
                <a:schemeClr val="tx2"/>
              </a:buClr>
              <a:buSzPct val="90000"/>
              <a:buFont typeface="Arial" panose="020B0604020202020204" pitchFamily="34" charset="0"/>
              <a:buChar char="•"/>
            </a:pPr>
            <a:r>
              <a:rPr lang="fr-FR" sz="1600" dirty="0">
                <a:solidFill>
                  <a:srgbClr val="000000"/>
                </a:solidFill>
              </a:rPr>
              <a:t>Lorsque R2 trouve une correspondance dans la table de routage, il utilise l'adresse IP de tronçon suivant identifiée ou l'interface de sortie et envoie le paquet de son interface S0/1/1 vers R3.</a:t>
            </a:r>
          </a:p>
          <a:p>
            <a:pPr marL="15875" indent="0" algn="l" defTabSz="684213" fontAlgn="base">
              <a:spcBef>
                <a:spcPts val="300"/>
              </a:spcBef>
              <a:spcAft>
                <a:spcPts val="300"/>
              </a:spcAft>
              <a:buClr>
                <a:schemeClr val="tx2"/>
              </a:buClr>
              <a:buSzPct val="90000"/>
            </a:pPr>
            <a:endParaRPr lang="en-US" sz="1600" dirty="0">
              <a:solidFill>
                <a:srgbClr val="000000"/>
              </a:solidFill>
            </a:endParaRPr>
          </a:p>
        </p:txBody>
      </p:sp>
      <p:sp>
        <p:nvSpPr>
          <p:cNvPr id="8" name="Content Placeholder 3">
            <a:extLst>
              <a:ext uri="{FF2B5EF4-FFF2-40B4-BE49-F238E27FC236}">
                <a16:creationId xmlns:a16="http://schemas.microsoft.com/office/drawing/2014/main" xmlns:c15="http://schemas.microsoft.com/office/drawing/2012/chart" xmlns:c="http://schemas.openxmlformats.org/drawingml/2006/chart" xmlns="" id="{E56E7CDA-6F13-4DF1-BCD1-299A7BB9DD65}"/>
              </a:ext>
            </a:extLst>
          </p:cNvPr>
          <p:cNvSpPr txBox="1">
            <a:spLocks/>
          </p:cNvSpPr>
          <p:nvPr/>
        </p:nvSpPr>
        <p:spPr>
          <a:xfrm>
            <a:off x="431971" y="3018448"/>
            <a:ext cx="8470291" cy="951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82563" indent="-166688" algn="l" defTabSz="684213" fontAlgn="base">
              <a:spcBef>
                <a:spcPts val="300"/>
              </a:spcBef>
              <a:spcAft>
                <a:spcPts val="300"/>
              </a:spcAft>
              <a:buClr>
                <a:schemeClr val="tx2"/>
              </a:buClr>
              <a:buSzPct val="90000"/>
              <a:buFont typeface="Arial" panose="020B0604020202020204" pitchFamily="34" charset="0"/>
              <a:buChar char="•"/>
            </a:pPr>
            <a:endParaRPr lang="en-CA" sz="1600" dirty="0">
              <a:solidFill>
                <a:srgbClr val="000000"/>
              </a:solidFill>
            </a:endParaRPr>
          </a:p>
        </p:txBody>
      </p:sp>
      <p:pic>
        <p:nvPicPr>
          <p:cNvPr id="6" name="Picture 5">
            <a:extLst>
              <a:ext uri="{FF2B5EF4-FFF2-40B4-BE49-F238E27FC236}">
                <a16:creationId xmlns:a16="http://schemas.microsoft.com/office/drawing/2014/main" xmlns:c15="http://schemas.microsoft.com/office/drawing/2012/chart" xmlns:c="http://schemas.openxmlformats.org/drawingml/2006/chart" xmlns="" id="{C4C5A040-7E14-4570-B49B-A4A0DA33D3F5}"/>
              </a:ext>
            </a:extLst>
          </p:cNvPr>
          <p:cNvPicPr>
            <a:picLocks noChangeAspect="1"/>
          </p:cNvPicPr>
          <p:nvPr/>
        </p:nvPicPr>
        <p:blipFill>
          <a:blip r:embed="rId3"/>
          <a:stretch>
            <a:fillRect/>
          </a:stretch>
        </p:blipFill>
        <p:spPr>
          <a:xfrm>
            <a:off x="5318005" y="1259188"/>
            <a:ext cx="3677794" cy="1964357"/>
          </a:xfrm>
          <a:prstGeom prst="rect">
            <a:avLst/>
          </a:prstGeom>
        </p:spPr>
      </p:pic>
    </p:spTree>
    <p:extLst>
      <p:ext uri="{BB962C8B-B14F-4D97-AF65-F5344CB8AC3E}">
        <p14:creationId xmlns:p14="http://schemas.microsoft.com/office/powerpoint/2010/main" val="1804562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211837" y="127000"/>
            <a:ext cx="8345488" cy="731837"/>
          </a:xfrm>
        </p:spPr>
        <p:txBody>
          <a:bodyPr/>
          <a:lstStyle/>
          <a:p>
            <a:pPr rtl="0"/>
            <a:r>
              <a:rPr lang="fr-FR" sz="1600" dirty="0"/>
              <a:t>Traitement des paquets avec des routes statiques</a:t>
            </a:r>
            <a:r>
              <a:rPr lang="en-US" dirty="0"/>
              <a:t/>
            </a:r>
            <a:br>
              <a:rPr lang="en-US" dirty="0"/>
            </a:br>
            <a:r>
              <a:rPr lang="fr-FR" sz="2400" dirty="0"/>
              <a:t>Routes statiques et transfert de paquets (Suite)</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50693879-5816-3444-9D50-A12F1F37F5DE}"/>
              </a:ext>
            </a:extLst>
          </p:cNvPr>
          <p:cNvSpPr>
            <a:spLocks noGrp="1"/>
          </p:cNvSpPr>
          <p:nvPr>
            <p:ph idx="1"/>
          </p:nvPr>
        </p:nvSpPr>
        <p:spPr>
          <a:xfrm>
            <a:off x="221535" y="793627"/>
            <a:ext cx="4982061" cy="229170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p>
            <a:pPr marL="182563" indent="-166688" algn="l" defTabSz="684213" rtl="0" fontAlgn="base">
              <a:spcBef>
                <a:spcPts val="300"/>
              </a:spcBef>
              <a:spcAft>
                <a:spcPts val="300"/>
              </a:spcAft>
              <a:buClr>
                <a:schemeClr val="tx2"/>
              </a:buClr>
              <a:buSzPct val="90000"/>
              <a:buFont typeface="Arial" panose="020B0604020202020204" pitchFamily="34" charset="0"/>
              <a:buChar char="•"/>
            </a:pPr>
            <a:r>
              <a:rPr lang="fr-FR" sz="1600" dirty="0">
                <a:solidFill>
                  <a:srgbClr val="000000"/>
                </a:solidFill>
              </a:rPr>
              <a:t>R3 reçoit le paquet, le décapsule et recherche une correspondance dans la table de routage.</a:t>
            </a:r>
          </a:p>
          <a:p>
            <a:pPr marL="182563" indent="-166688" algn="l" defTabSz="684213" rtl="0" fontAlgn="base">
              <a:spcBef>
                <a:spcPts val="300"/>
              </a:spcBef>
              <a:spcAft>
                <a:spcPts val="300"/>
              </a:spcAft>
              <a:buClr>
                <a:schemeClr val="tx2"/>
              </a:buClr>
              <a:buSzPct val="90000"/>
              <a:buFont typeface="Arial" panose="020B0604020202020204" pitchFamily="34" charset="0"/>
              <a:buChar char="•"/>
            </a:pPr>
            <a:r>
              <a:rPr lang="fr-FR" sz="1600" dirty="0">
                <a:solidFill>
                  <a:srgbClr val="000000"/>
                </a:solidFill>
              </a:rPr>
              <a:t>L'adresse IP de destination de PC3 correspond à l'interface G0/0/0 directement connectée. Par conséquent, R3 recherche dans la table ARP l'adresse MAC de couche 2 de PC3. </a:t>
            </a:r>
          </a:p>
          <a:p>
            <a:pPr marL="182563" indent="-166688" algn="l" defTabSz="684213" rtl="0" fontAlgn="base">
              <a:spcBef>
                <a:spcPts val="300"/>
              </a:spcBef>
              <a:spcAft>
                <a:spcPts val="300"/>
              </a:spcAft>
              <a:buClr>
                <a:schemeClr val="tx2"/>
              </a:buClr>
              <a:buSzPct val="90000"/>
              <a:buFont typeface="Arial" panose="020B0604020202020204" pitchFamily="34" charset="0"/>
              <a:buChar char="•"/>
            </a:pPr>
            <a:r>
              <a:rPr lang="fr-FR" sz="1600" dirty="0">
                <a:solidFill>
                  <a:srgbClr val="000000"/>
                </a:solidFill>
              </a:rPr>
              <a:t>Si aucune entrée ARP n'existe, R3 envoie une requête ARP via l'interface G0/0/0.</a:t>
            </a:r>
          </a:p>
        </p:txBody>
      </p:sp>
      <p:sp>
        <p:nvSpPr>
          <p:cNvPr id="8" name="Content Placeholder 3">
            <a:extLst>
              <a:ext uri="{FF2B5EF4-FFF2-40B4-BE49-F238E27FC236}">
                <a16:creationId xmlns:a16="http://schemas.microsoft.com/office/drawing/2014/main" xmlns:c15="http://schemas.microsoft.com/office/drawing/2012/chart" xmlns:c="http://schemas.openxmlformats.org/drawingml/2006/chart" xmlns="" id="{6A2FD246-52EE-4FB7-B7A8-5CEB80981715}"/>
              </a:ext>
            </a:extLst>
          </p:cNvPr>
          <p:cNvSpPr txBox="1">
            <a:spLocks/>
          </p:cNvSpPr>
          <p:nvPr/>
        </p:nvSpPr>
        <p:spPr>
          <a:xfrm>
            <a:off x="203370" y="3059987"/>
            <a:ext cx="8345488" cy="1674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82563" indent="-166688" algn="l" defTabSz="684213" rtl="0" fontAlgn="base">
              <a:spcBef>
                <a:spcPts val="300"/>
              </a:spcBef>
              <a:spcAft>
                <a:spcPts val="300"/>
              </a:spcAft>
              <a:buClr>
                <a:schemeClr val="tx2"/>
              </a:buClr>
              <a:buSzPct val="90000"/>
              <a:buFont typeface="Arial" panose="020B0604020202020204" pitchFamily="34" charset="0"/>
              <a:buChar char="•"/>
            </a:pPr>
            <a:r>
              <a:rPr lang="fr-FR" sz="1600" dirty="0">
                <a:solidFill>
                  <a:srgbClr val="000000"/>
                </a:solidFill>
              </a:rPr>
              <a:t>PC3 répond avec une réponse ARP contenant son adresse MAC.</a:t>
            </a:r>
          </a:p>
          <a:p>
            <a:pPr marL="182563" indent="-166688" algn="l" defTabSz="684213" rtl="0" fontAlgn="base">
              <a:spcBef>
                <a:spcPts val="300"/>
              </a:spcBef>
              <a:spcAft>
                <a:spcPts val="300"/>
              </a:spcAft>
              <a:buClr>
                <a:schemeClr val="tx2"/>
              </a:buClr>
              <a:buSzPct val="90000"/>
              <a:buFont typeface="Arial" panose="020B0604020202020204" pitchFamily="34" charset="0"/>
              <a:buChar char="•"/>
            </a:pPr>
            <a:r>
              <a:rPr lang="fr-FR" sz="1600" dirty="0">
                <a:solidFill>
                  <a:srgbClr val="000000"/>
                </a:solidFill>
              </a:rPr>
              <a:t>R3 encapsule le paquet dans une nouvelle trame et utilise l'adresse MAC du PC3 comme adresse MAC de destination et l'adresse MAC G0/0/0 comme adresse MAC source.</a:t>
            </a:r>
          </a:p>
          <a:p>
            <a:pPr marL="182563" indent="-166688" algn="l" defTabSz="684213" rtl="0" fontAlgn="base">
              <a:spcBef>
                <a:spcPts val="300"/>
              </a:spcBef>
              <a:spcAft>
                <a:spcPts val="300"/>
              </a:spcAft>
              <a:buClr>
                <a:schemeClr val="tx2"/>
              </a:buClr>
              <a:buSzPct val="90000"/>
              <a:buFont typeface="Arial" panose="020B0604020202020204" pitchFamily="34" charset="0"/>
              <a:buChar char="•"/>
            </a:pPr>
            <a:r>
              <a:rPr lang="fr-FR" sz="1600" dirty="0">
                <a:solidFill>
                  <a:srgbClr val="000000"/>
                </a:solidFill>
              </a:rPr>
              <a:t>La trame est transmise via l'interface G0/0/0 et PC3 la reçoit et la traite en conséquence.</a:t>
            </a:r>
          </a:p>
          <a:p>
            <a:pPr marL="182563" indent="-166688" algn="l" defTabSz="684213" fontAlgn="base">
              <a:spcBef>
                <a:spcPts val="300"/>
              </a:spcBef>
              <a:spcAft>
                <a:spcPts val="300"/>
              </a:spcAft>
              <a:buClr>
                <a:schemeClr val="tx2"/>
              </a:buClr>
              <a:buSzPct val="90000"/>
              <a:buFont typeface="Arial" panose="020B0604020202020204" pitchFamily="34" charset="0"/>
              <a:buChar char="•"/>
            </a:pPr>
            <a:endParaRPr lang="en-CA" sz="1600" dirty="0">
              <a:solidFill>
                <a:srgbClr val="000000"/>
              </a:solidFill>
            </a:endParaRPr>
          </a:p>
        </p:txBody>
      </p:sp>
      <p:pic>
        <p:nvPicPr>
          <p:cNvPr id="7" name="Picture 6">
            <a:extLst>
              <a:ext uri="{FF2B5EF4-FFF2-40B4-BE49-F238E27FC236}">
                <a16:creationId xmlns:a16="http://schemas.microsoft.com/office/drawing/2014/main" xmlns:c15="http://schemas.microsoft.com/office/drawing/2012/chart" xmlns:c="http://schemas.openxmlformats.org/drawingml/2006/chart" xmlns="" id="{F361A382-C7FF-4DA1-A15B-FF1323ED9EAF}"/>
              </a:ext>
            </a:extLst>
          </p:cNvPr>
          <p:cNvPicPr>
            <a:picLocks noChangeAspect="1"/>
          </p:cNvPicPr>
          <p:nvPr/>
        </p:nvPicPr>
        <p:blipFill>
          <a:blip r:embed="rId3"/>
          <a:stretch>
            <a:fillRect/>
          </a:stretch>
        </p:blipFill>
        <p:spPr>
          <a:xfrm>
            <a:off x="5182538" y="928988"/>
            <a:ext cx="3677794" cy="1964357"/>
          </a:xfrm>
          <a:prstGeom prst="rect">
            <a:avLst/>
          </a:prstGeom>
        </p:spPr>
      </p:pic>
    </p:spTree>
    <p:extLst>
      <p:ext uri="{BB962C8B-B14F-4D97-AF65-F5344CB8AC3E}">
        <p14:creationId xmlns:p14="http://schemas.microsoft.com/office/powerpoint/2010/main" val="240392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9492" y="2101426"/>
            <a:ext cx="7848344" cy="929640"/>
          </a:xfrm>
        </p:spPr>
        <p:txBody>
          <a:bodyPr/>
          <a:lstStyle/>
          <a:p>
            <a:pPr rtl="0"/>
            <a:r>
              <a:rPr lang="fr-FR" dirty="0">
                <a:solidFill>
                  <a:schemeClr val="accent5">
                    <a:lumMod val="40000"/>
                    <a:lumOff val="60000"/>
                  </a:schemeClr>
                </a:solidFill>
              </a:rPr>
              <a:t>16.2 Dépannage de la configuration des routes statiques et par défaut IPv4</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110066"/>
            <a:ext cx="8345488" cy="731837"/>
          </a:xfrm>
        </p:spPr>
        <p:txBody>
          <a:bodyPr/>
          <a:lstStyle/>
          <a:p>
            <a:pPr rtl="0"/>
            <a:r>
              <a:rPr lang="fr-FR" sz="1600" dirty="0"/>
              <a:t>Dépannage de la configuration des routes statiques et par défaut IPv4</a:t>
            </a:r>
            <a:r>
              <a:rPr lang="en-US" dirty="0"/>
              <a:t/>
            </a:r>
            <a:br>
              <a:rPr lang="en-US" dirty="0"/>
            </a:br>
            <a:r>
              <a:rPr lang="fr-FR" sz="2400" dirty="0"/>
              <a:t>Changements de réseau</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50693879-5816-3444-9D50-A12F1F37F5DE}"/>
              </a:ext>
            </a:extLst>
          </p:cNvPr>
          <p:cNvSpPr>
            <a:spLocks noGrp="1"/>
          </p:cNvSpPr>
          <p:nvPr>
            <p:ph idx="1"/>
          </p:nvPr>
        </p:nvSpPr>
        <p:spPr>
          <a:xfrm>
            <a:off x="431971" y="855419"/>
            <a:ext cx="8280057" cy="3073946"/>
          </a:xfrm>
        </p:spPr>
        <p:txBody>
          <a:bodyPr/>
          <a:lstStyle/>
          <a:p>
            <a:pPr marL="0" indent="0" algn="l" rtl="0"/>
            <a:r>
              <a:rPr lang="fr-FR" sz="1600">
                <a:solidFill>
                  <a:srgbClr val="000000"/>
                </a:solidFill>
              </a:rPr>
              <a:t>Les réseaux échouent pour plusieurs raisons:</a:t>
            </a:r>
          </a:p>
          <a:p>
            <a:pPr marL="342900" indent="-342900" algn="l" rtl="0">
              <a:buFont typeface="Arial" panose="020B0604020202020204" pitchFamily="34" charset="0"/>
              <a:buChar char="•"/>
            </a:pPr>
            <a:r>
              <a:rPr lang="fr-FR" sz="1600">
                <a:solidFill>
                  <a:srgbClr val="000000"/>
                </a:solidFill>
              </a:rPr>
              <a:t>Une interface est désactivée</a:t>
            </a:r>
          </a:p>
          <a:p>
            <a:pPr marL="342900" indent="-342900" algn="l" rtl="0">
              <a:buFont typeface="Arial" panose="020B0604020202020204" pitchFamily="34" charset="0"/>
              <a:buChar char="•"/>
            </a:pPr>
            <a:r>
              <a:rPr lang="fr-FR" sz="1600">
                <a:solidFill>
                  <a:srgbClr val="000000"/>
                </a:solidFill>
              </a:rPr>
              <a:t>Un fournisseur de services perd une connexion</a:t>
            </a:r>
          </a:p>
          <a:p>
            <a:pPr marL="342900" indent="-342900" algn="l" rtl="0">
              <a:buFont typeface="Arial" panose="020B0604020202020204" pitchFamily="34" charset="0"/>
              <a:buChar char="•"/>
            </a:pPr>
            <a:r>
              <a:rPr lang="fr-FR" sz="1600">
                <a:solidFill>
                  <a:srgbClr val="000000"/>
                </a:solidFill>
              </a:rPr>
              <a:t>Les liaisons sont sursaturées</a:t>
            </a:r>
          </a:p>
          <a:p>
            <a:pPr marL="342900" indent="-342900" algn="l" rtl="0">
              <a:buFont typeface="Arial" panose="020B0604020202020204" pitchFamily="34" charset="0"/>
              <a:buChar char="•"/>
            </a:pPr>
            <a:r>
              <a:rPr lang="fr-FR" sz="1600">
                <a:solidFill>
                  <a:srgbClr val="000000"/>
                </a:solidFill>
              </a:rPr>
              <a:t>Un administrateur entre une configuration erronée</a:t>
            </a:r>
          </a:p>
          <a:p>
            <a:pPr marL="342900" indent="-342900" algn="l">
              <a:buFont typeface="Arial" panose="020B0604020202020204" pitchFamily="34" charset="0"/>
              <a:buChar char="•"/>
            </a:pPr>
            <a:endParaRPr lang="en-CA" sz="1600" dirty="0">
              <a:solidFill>
                <a:srgbClr val="000000"/>
              </a:solidFill>
            </a:endParaRPr>
          </a:p>
          <a:p>
            <a:pPr marL="0" indent="0" algn="l" rtl="0"/>
            <a:r>
              <a:rPr lang="fr-FR" sz="1600">
                <a:solidFill>
                  <a:srgbClr val="000000"/>
                </a:solidFill>
              </a:rPr>
              <a:t>Les administrateurs réseau sont responsables de l'identification et de la résolution du problème. </a:t>
            </a:r>
          </a:p>
          <a:p>
            <a:pPr marL="0" indent="0" algn="l"/>
            <a:endParaRPr lang="en-CA" sz="1600" dirty="0">
              <a:solidFill>
                <a:srgbClr val="000000"/>
              </a:solidFill>
            </a:endParaRPr>
          </a:p>
          <a:p>
            <a:pPr marL="0" indent="0" algn="l" rtl="0"/>
            <a:r>
              <a:rPr lang="fr-FR" sz="1600">
                <a:solidFill>
                  <a:srgbClr val="000000"/>
                </a:solidFill>
              </a:rPr>
              <a:t>Pour trouver et résoudre efficacement ces problèmes, il est avantageux d'être intimement familier avec les outils qui permettent d'identifier rapidement les problèmes de routage.</a:t>
            </a:r>
          </a:p>
        </p:txBody>
      </p:sp>
    </p:spTree>
    <p:extLst>
      <p:ext uri="{BB962C8B-B14F-4D97-AF65-F5344CB8AC3E}">
        <p14:creationId xmlns:p14="http://schemas.microsoft.com/office/powerpoint/2010/main" val="287255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Dépannage de la configuration des routes statiques et par défaut IPv4</a:t>
            </a:r>
            <a:r>
              <a:rPr lang="en-US" dirty="0"/>
              <a:t/>
            </a:r>
            <a:br>
              <a:rPr lang="en-US" dirty="0"/>
            </a:br>
            <a:r>
              <a:rPr lang="fr-FR" sz="2400"/>
              <a:t>Commandes courantes de dépannage</a:t>
            </a:r>
          </a:p>
        </p:txBody>
      </p:sp>
      <p:graphicFrame>
        <p:nvGraphicFramePr>
          <p:cNvPr id="2" name="Table 1">
            <a:extLst>
              <a:ext uri="{FF2B5EF4-FFF2-40B4-BE49-F238E27FC236}">
                <a16:creationId xmlns:a16="http://schemas.microsoft.com/office/drawing/2014/main" xmlns:c15="http://schemas.microsoft.com/office/drawing/2012/chart" xmlns:c="http://schemas.openxmlformats.org/drawingml/2006/chart" xmlns="" id="{B73E4837-7A3B-4797-BFB6-6F7F910E2136}"/>
              </a:ext>
            </a:extLst>
          </p:cNvPr>
          <p:cNvGraphicFramePr>
            <a:graphicFrameLocks noGrp="1"/>
          </p:cNvGraphicFramePr>
          <p:nvPr>
            <p:extLst>
              <p:ext uri="{D42A27DB-BD31-4B8C-83A1-F6EECF244321}">
                <p14:modId xmlns:p14="http://schemas.microsoft.com/office/powerpoint/2010/main" val="3888709143"/>
              </p:ext>
            </p:extLst>
          </p:nvPr>
        </p:nvGraphicFramePr>
        <p:xfrm>
          <a:off x="544511" y="787685"/>
          <a:ext cx="7913517" cy="4159955"/>
        </p:xfrm>
        <a:graphic>
          <a:graphicData uri="http://schemas.openxmlformats.org/drawingml/2006/table">
            <a:tbl>
              <a:tblPr firstRow="1" bandRow="1">
                <a:tableStyleId>{5C22544A-7EE6-4342-B048-85BDC9FD1C3A}</a:tableStyleId>
              </a:tblPr>
              <a:tblGrid>
                <a:gridCol w="2733598">
                  <a:extLst>
                    <a:ext uri="{9D8B030D-6E8A-4147-A177-3AD203B41FA5}">
                      <a16:colId xmlns:a16="http://schemas.microsoft.com/office/drawing/2014/main" xmlns:c15="http://schemas.microsoft.com/office/drawing/2012/chart" xmlns:c="http://schemas.openxmlformats.org/drawingml/2006/chart" xmlns="" val="142654838"/>
                    </a:ext>
                  </a:extLst>
                </a:gridCol>
                <a:gridCol w="5179919">
                  <a:extLst>
                    <a:ext uri="{9D8B030D-6E8A-4147-A177-3AD203B41FA5}">
                      <a16:colId xmlns:a16="http://schemas.microsoft.com/office/drawing/2014/main" xmlns:c15="http://schemas.microsoft.com/office/drawing/2012/chart" xmlns:c="http://schemas.openxmlformats.org/drawingml/2006/chart" xmlns="" val="3001336057"/>
                    </a:ext>
                  </a:extLst>
                </a:gridCol>
              </a:tblGrid>
              <a:tr h="258267">
                <a:tc>
                  <a:txBody>
                    <a:bodyPr/>
                    <a:lstStyle/>
                    <a:p>
                      <a:pPr rtl="0"/>
                      <a:r>
                        <a:rPr lang="fr-FR" sz="1400" dirty="0"/>
                        <a:t>Commande</a:t>
                      </a:r>
                    </a:p>
                  </a:txBody>
                  <a:tcPr/>
                </a:tc>
                <a:tc>
                  <a:txBody>
                    <a:bodyPr/>
                    <a:lstStyle/>
                    <a:p>
                      <a:pPr rtl="0"/>
                      <a:r>
                        <a:rPr lang="fr-FR" sz="1400"/>
                        <a:t>Description</a:t>
                      </a:r>
                    </a:p>
                  </a:txBody>
                  <a:tcPr/>
                </a:tc>
                <a:extLst>
                  <a:ext uri="{0D108BD9-81ED-4DB2-BD59-A6C34878D82A}">
                    <a16:rowId xmlns:a16="http://schemas.microsoft.com/office/drawing/2014/main" xmlns:c15="http://schemas.microsoft.com/office/drawing/2012/chart" xmlns:c="http://schemas.openxmlformats.org/drawingml/2006/chart" xmlns="" val="888108213"/>
                  </a:ext>
                </a:extLst>
              </a:tr>
              <a:tr h="715715">
                <a:tc>
                  <a:txBody>
                    <a:bodyPr/>
                    <a:lstStyle/>
                    <a:p>
                      <a:pPr rtl="0"/>
                      <a:r>
                        <a:rPr lang="fr-FR" sz="1400" b="1">
                          <a:solidFill>
                            <a:srgbClr val="000000"/>
                          </a:solidFill>
                          <a:latin typeface="Courier New" panose="02070309020205020404" pitchFamily="49" charset="0"/>
                          <a:cs typeface="Courier New" panose="02070309020205020404" pitchFamily="49" charset="0"/>
                        </a:rPr>
                        <a:t>ping</a:t>
                      </a:r>
                    </a:p>
                  </a:txBody>
                  <a:tcPr/>
                </a:tc>
                <a:tc>
                  <a:txBody>
                    <a:bodyPr/>
                    <a:lstStyle/>
                    <a:p>
                      <a:pPr marL="171450" indent="-171450" algn="l" defTabSz="685777" rtl="0" eaLnBrk="1" latinLnBrk="0" hangingPunct="1">
                        <a:buFont typeface="Arial" panose="020B0604020202020204" pitchFamily="34" charset="0"/>
                        <a:buChar char="•"/>
                      </a:pPr>
                      <a:r>
                        <a:rPr lang="fr-FR" sz="1400" kern="1200">
                          <a:solidFill>
                            <a:srgbClr val="000000"/>
                          </a:solidFill>
                          <a:latin typeface="+mn-lt"/>
                          <a:ea typeface="+mn-ea"/>
                          <a:cs typeface="+mn-cs"/>
                        </a:rPr>
                        <a:t>Vérifie la connectivité de couche 3 au destination.</a:t>
                      </a:r>
                    </a:p>
                    <a:p>
                      <a:pPr marL="171450" indent="-171450" algn="l" defTabSz="685777" rtl="0" eaLnBrk="1" latinLnBrk="0" hangingPunct="1">
                        <a:buFont typeface="Arial" panose="020B0604020202020204" pitchFamily="34" charset="0"/>
                        <a:buChar char="•"/>
                      </a:pPr>
                      <a:r>
                        <a:rPr lang="fr-FR" sz="1400" kern="1200">
                          <a:solidFill>
                            <a:srgbClr val="000000"/>
                          </a:solidFill>
                          <a:latin typeface="+mn-lt"/>
                          <a:ea typeface="+mn-ea"/>
                          <a:cs typeface="+mn-cs"/>
                        </a:rPr>
                        <a:t>Les pings étendus fournissent des options supplémentaires.</a:t>
                      </a:r>
                    </a:p>
                  </a:txBody>
                  <a:tcPr/>
                </a:tc>
                <a:extLst>
                  <a:ext uri="{0D108BD9-81ED-4DB2-BD59-A6C34878D82A}">
                    <a16:rowId xmlns:a16="http://schemas.microsoft.com/office/drawing/2014/main" xmlns:c15="http://schemas.microsoft.com/office/drawing/2012/chart" xmlns:c="http://schemas.openxmlformats.org/drawingml/2006/chart" xmlns="" val="3483992816"/>
                  </a:ext>
                </a:extLst>
              </a:tr>
              <a:tr h="563136">
                <a:tc>
                  <a:txBody>
                    <a:bodyPr/>
                    <a:lstStyle/>
                    <a:p>
                      <a:pPr rtl="0"/>
                      <a:r>
                        <a:rPr lang="fr-FR" sz="1400" b="1">
                          <a:solidFill>
                            <a:srgbClr val="000000"/>
                          </a:solidFill>
                          <a:latin typeface="Courier New" panose="02070309020205020404" pitchFamily="49" charset="0"/>
                          <a:cs typeface="Courier New" panose="02070309020205020404" pitchFamily="49" charset="0"/>
                        </a:rPr>
                        <a:t>traceroute</a:t>
                      </a:r>
                    </a:p>
                  </a:txBody>
                  <a:tcPr/>
                </a:tc>
                <a:tc>
                  <a:txBody>
                    <a:bodyPr/>
                    <a:lstStyle/>
                    <a:p>
                      <a:pPr marL="171450" indent="-171450" algn="l" defTabSz="685777" rtl="0" eaLnBrk="1" latinLnBrk="0" hangingPunct="1">
                        <a:buFont typeface="Arial" panose="020B0604020202020204" pitchFamily="34" charset="0"/>
                        <a:buChar char="•"/>
                      </a:pPr>
                      <a:r>
                        <a:rPr lang="fr-FR" sz="1400" kern="1200">
                          <a:solidFill>
                            <a:srgbClr val="000000"/>
                          </a:solidFill>
                          <a:latin typeface="+mn-lt"/>
                          <a:ea typeface="+mn-ea"/>
                          <a:cs typeface="+mn-cs"/>
                        </a:rPr>
                        <a:t>Vérifie le chemin d'accès au réseau de destination.</a:t>
                      </a:r>
                    </a:p>
                    <a:p>
                      <a:pPr marL="171450" indent="-171450" algn="l" defTabSz="685777" rtl="0" eaLnBrk="1" latinLnBrk="0" hangingPunct="1">
                        <a:buFont typeface="Arial" panose="020B0604020202020204" pitchFamily="34" charset="0"/>
                        <a:buChar char="•"/>
                      </a:pPr>
                      <a:r>
                        <a:rPr lang="fr-FR" sz="1400" kern="1200">
                          <a:solidFill>
                            <a:srgbClr val="000000"/>
                          </a:solidFill>
                          <a:latin typeface="+mn-lt"/>
                          <a:ea typeface="+mn-ea"/>
                          <a:cs typeface="+mn-cs"/>
                        </a:rPr>
                        <a:t>Il utilise des messages de réponse d'écho ICMP pour déterminer les sauts au destination.</a:t>
                      </a:r>
                    </a:p>
                  </a:txBody>
                  <a:tcPr/>
                </a:tc>
                <a:extLst>
                  <a:ext uri="{0D108BD9-81ED-4DB2-BD59-A6C34878D82A}">
                    <a16:rowId xmlns:a16="http://schemas.microsoft.com/office/drawing/2014/main" xmlns:c15="http://schemas.microsoft.com/office/drawing/2012/chart" xmlns:c="http://schemas.openxmlformats.org/drawingml/2006/chart" xmlns="" val="2404510817"/>
                  </a:ext>
                </a:extLst>
              </a:tr>
              <a:tr h="563136">
                <a:tc>
                  <a:txBody>
                    <a:bodyPr/>
                    <a:lstStyle/>
                    <a:p>
                      <a:pPr rtl="0"/>
                      <a:r>
                        <a:rPr lang="fr-FR" sz="1400" b="1">
                          <a:solidFill>
                            <a:srgbClr val="000000"/>
                          </a:solidFill>
                          <a:latin typeface="Courier New" panose="02070309020205020404" pitchFamily="49" charset="0"/>
                          <a:cs typeface="Courier New" panose="02070309020205020404" pitchFamily="49" charset="0"/>
                        </a:rPr>
                        <a:t>show ip route</a:t>
                      </a:r>
                    </a:p>
                  </a:txBody>
                  <a:tcPr/>
                </a:tc>
                <a:tc>
                  <a:txBody>
                    <a:bodyPr/>
                    <a:lstStyle/>
                    <a:p>
                      <a:pPr marL="171450" indent="-171450" algn="l" defTabSz="685777" rtl="0" eaLnBrk="1" latinLnBrk="0" hangingPunct="1">
                        <a:buFont typeface="Arial" panose="020B0604020202020204" pitchFamily="34" charset="0"/>
                        <a:buChar char="•"/>
                      </a:pPr>
                      <a:r>
                        <a:rPr lang="fr-FR" sz="1400" kern="1200">
                          <a:solidFill>
                            <a:srgbClr val="000000"/>
                          </a:solidFill>
                          <a:latin typeface="+mn-lt"/>
                          <a:ea typeface="+mn-ea"/>
                          <a:cs typeface="+mn-cs"/>
                        </a:rPr>
                        <a:t>Affiche la table de routage.</a:t>
                      </a:r>
                    </a:p>
                    <a:p>
                      <a:pPr marL="171450" indent="-171450" algn="l" defTabSz="685777" rtl="0" eaLnBrk="1" latinLnBrk="0" hangingPunct="1">
                        <a:buFont typeface="Arial" panose="020B0604020202020204" pitchFamily="34" charset="0"/>
                        <a:buChar char="•"/>
                      </a:pPr>
                      <a:r>
                        <a:rPr lang="fr-FR" sz="1400" kern="1200">
                          <a:solidFill>
                            <a:srgbClr val="000000"/>
                          </a:solidFill>
                          <a:latin typeface="+mn-lt"/>
                          <a:ea typeface="+mn-ea"/>
                          <a:cs typeface="+mn-cs"/>
                        </a:rPr>
                        <a:t>Permet de vérifier les entrées du route pour les adresses IP de destination.</a:t>
                      </a:r>
                    </a:p>
                  </a:txBody>
                  <a:tcPr/>
                </a:tc>
                <a:extLst>
                  <a:ext uri="{0D108BD9-81ED-4DB2-BD59-A6C34878D82A}">
                    <a16:rowId xmlns:a16="http://schemas.microsoft.com/office/drawing/2014/main" xmlns:c15="http://schemas.microsoft.com/office/drawing/2012/chart" xmlns:c="http://schemas.openxmlformats.org/drawingml/2006/chart" xmlns="" val="2805360840"/>
                  </a:ext>
                </a:extLst>
              </a:tr>
              <a:tr h="563136">
                <a:tc>
                  <a:txBody>
                    <a:bodyPr/>
                    <a:lstStyle/>
                    <a:p>
                      <a:pPr rtl="0"/>
                      <a:r>
                        <a:rPr lang="fr-FR" sz="1400" b="1">
                          <a:solidFill>
                            <a:srgbClr val="000000"/>
                          </a:solidFill>
                          <a:latin typeface="Courier New" panose="02070309020205020404" pitchFamily="49" charset="0"/>
                          <a:cs typeface="Courier New" panose="02070309020205020404" pitchFamily="49" charset="0"/>
                        </a:rPr>
                        <a:t>show ip interface brief</a:t>
                      </a:r>
                    </a:p>
                  </a:txBody>
                  <a:tcPr/>
                </a:tc>
                <a:tc>
                  <a:txBody>
                    <a:bodyPr/>
                    <a:lstStyle/>
                    <a:p>
                      <a:pPr marL="171450" indent="-171450" algn="l" defTabSz="685777" rtl="0" eaLnBrk="1" latinLnBrk="0" hangingPunct="1">
                        <a:buFont typeface="Arial" panose="020B0604020202020204" pitchFamily="34" charset="0"/>
                        <a:buChar char="•"/>
                      </a:pPr>
                      <a:r>
                        <a:rPr lang="fr-FR" sz="1400" kern="1200">
                          <a:solidFill>
                            <a:srgbClr val="000000"/>
                          </a:solidFill>
                          <a:latin typeface="+mn-lt"/>
                          <a:ea typeface="+mn-ea"/>
                          <a:cs typeface="+mn-cs"/>
                        </a:rPr>
                        <a:t>Affiche l'état des interfaces de périphériques.</a:t>
                      </a:r>
                    </a:p>
                    <a:p>
                      <a:pPr marL="171450" indent="-171450" algn="l" defTabSz="685777" rtl="0" eaLnBrk="1" latinLnBrk="0" hangingPunct="1">
                        <a:buFont typeface="Arial" panose="020B0604020202020204" pitchFamily="34" charset="0"/>
                        <a:buChar char="•"/>
                      </a:pPr>
                      <a:r>
                        <a:rPr lang="fr-FR" sz="1400" kern="1200">
                          <a:solidFill>
                            <a:srgbClr val="000000"/>
                          </a:solidFill>
                          <a:latin typeface="+mn-lt"/>
                          <a:ea typeface="+mn-ea"/>
                          <a:cs typeface="+mn-cs"/>
                        </a:rPr>
                        <a:t>Permet de vérifier l'état opérationnel et l'adresse IP d'une interface.</a:t>
                      </a:r>
                    </a:p>
                  </a:txBody>
                  <a:tcPr/>
                </a:tc>
                <a:extLst>
                  <a:ext uri="{0D108BD9-81ED-4DB2-BD59-A6C34878D82A}">
                    <a16:rowId xmlns:a16="http://schemas.microsoft.com/office/drawing/2014/main" xmlns:c15="http://schemas.microsoft.com/office/drawing/2012/chart" xmlns:c="http://schemas.openxmlformats.org/drawingml/2006/chart" xmlns="" val="1271990834"/>
                  </a:ext>
                </a:extLst>
              </a:tr>
              <a:tr h="563136">
                <a:tc>
                  <a:txBody>
                    <a:bodyPr/>
                    <a:lstStyle/>
                    <a:p>
                      <a:pPr rtl="0"/>
                      <a:r>
                        <a:rPr lang="fr-FR" sz="1400" b="1">
                          <a:solidFill>
                            <a:srgbClr val="000000"/>
                          </a:solidFill>
                          <a:latin typeface="Courier New" panose="02070309020205020404" pitchFamily="49" charset="0"/>
                          <a:cs typeface="Courier New" panose="02070309020205020404" pitchFamily="49" charset="0"/>
                        </a:rPr>
                        <a:t>show cdp neighbors</a:t>
                      </a:r>
                    </a:p>
                  </a:txBody>
                  <a:tcPr/>
                </a:tc>
                <a:tc>
                  <a:txBody>
                    <a:bodyPr/>
                    <a:lstStyle/>
                    <a:p>
                      <a:pPr marL="171450" indent="-171450" algn="l" defTabSz="685777" rtl="0" eaLnBrk="1" latinLnBrk="0" hangingPunct="1">
                        <a:buFont typeface="Arial" panose="020B0604020202020204" pitchFamily="34" charset="0"/>
                        <a:buChar char="•"/>
                      </a:pPr>
                      <a:r>
                        <a:rPr lang="fr-FR" sz="1400" kern="1200" dirty="0">
                          <a:solidFill>
                            <a:srgbClr val="000000"/>
                          </a:solidFill>
                          <a:latin typeface="+mn-lt"/>
                          <a:ea typeface="+mn-ea"/>
                          <a:cs typeface="+mn-cs"/>
                        </a:rPr>
                        <a:t>Affiche une liste des périphériques Cisco connectés directement.</a:t>
                      </a:r>
                    </a:p>
                    <a:p>
                      <a:pPr marL="171450" indent="-171450" algn="l" defTabSz="685777" rtl="0" eaLnBrk="1" latinLnBrk="0" hangingPunct="1">
                        <a:buFont typeface="Arial" panose="020B0604020202020204" pitchFamily="34" charset="0"/>
                        <a:buChar char="•"/>
                      </a:pPr>
                      <a:r>
                        <a:rPr lang="fr-FR" sz="1400" kern="1200" dirty="0">
                          <a:solidFill>
                            <a:srgbClr val="000000"/>
                          </a:solidFill>
                          <a:latin typeface="+mn-lt"/>
                          <a:ea typeface="+mn-ea"/>
                          <a:cs typeface="+mn-cs"/>
                        </a:rPr>
                        <a:t>Également utilisé pour valider la connectivité des couches 1 et 2.</a:t>
                      </a:r>
                    </a:p>
                  </a:txBody>
                  <a:tcPr/>
                </a:tc>
                <a:extLst>
                  <a:ext uri="{0D108BD9-81ED-4DB2-BD59-A6C34878D82A}">
                    <a16:rowId xmlns:a16="http://schemas.microsoft.com/office/drawing/2014/main" xmlns:c15="http://schemas.microsoft.com/office/drawing/2012/chart" xmlns:c="http://schemas.openxmlformats.org/drawingml/2006/chart" xmlns="" val="1469579584"/>
                  </a:ext>
                </a:extLst>
              </a:tr>
            </a:tbl>
          </a:graphicData>
        </a:graphic>
      </p:graphicFrame>
    </p:spTree>
    <p:extLst>
      <p:ext uri="{BB962C8B-B14F-4D97-AF65-F5344CB8AC3E}">
        <p14:creationId xmlns:p14="http://schemas.microsoft.com/office/powerpoint/2010/main" val="11661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Dépannage de la configuration des routes statiques et par défaut IPv4</a:t>
            </a:r>
            <a:r>
              <a:rPr lang="en-US" dirty="0"/>
              <a:t/>
            </a:r>
            <a:br>
              <a:rPr lang="en-US" dirty="0"/>
            </a:br>
            <a:r>
              <a:rPr lang="fr-FR" sz="2400"/>
              <a:t>Résolution d'un problème de connectivité</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50693879-5816-3444-9D50-A12F1F37F5DE}"/>
              </a:ext>
            </a:extLst>
          </p:cNvPr>
          <p:cNvSpPr>
            <a:spLocks noGrp="1"/>
          </p:cNvSpPr>
          <p:nvPr>
            <p:ph idx="1"/>
          </p:nvPr>
        </p:nvSpPr>
        <p:spPr>
          <a:xfrm>
            <a:off x="228771" y="855419"/>
            <a:ext cx="5022898" cy="1716331"/>
          </a:xfrm>
        </p:spPr>
        <p:txBody>
          <a:bodyPr/>
          <a:lstStyle/>
          <a:p>
            <a:pPr marL="0" indent="0" algn="l" rtl="0"/>
            <a:r>
              <a:rPr lang="fr-FR" sz="1600" dirty="0">
                <a:solidFill>
                  <a:srgbClr val="000000"/>
                </a:solidFill>
              </a:rPr>
              <a:t>La connectivité de PC1 à PC3 défaille.</a:t>
            </a:r>
          </a:p>
          <a:p>
            <a:pPr marL="342900" indent="-342900" algn="l" rtl="0">
              <a:buFont typeface="Arial" panose="020B0604020202020204" pitchFamily="34" charset="0"/>
              <a:buChar char="•"/>
            </a:pPr>
            <a:r>
              <a:rPr lang="fr-FR" sz="1400" dirty="0">
                <a:solidFill>
                  <a:srgbClr val="000000"/>
                </a:solidFill>
              </a:rPr>
              <a:t>Les </a:t>
            </a:r>
            <a:r>
              <a:rPr lang="fr-FR" sz="1400" dirty="0" err="1">
                <a:solidFill>
                  <a:srgbClr val="000000"/>
                </a:solidFill>
              </a:rPr>
              <a:t>pings</a:t>
            </a:r>
            <a:r>
              <a:rPr lang="fr-FR" sz="1400" dirty="0">
                <a:solidFill>
                  <a:srgbClr val="000000"/>
                </a:solidFill>
              </a:rPr>
              <a:t> étendus de l'interface R1 G0/0/0 vers PC3 sont défaillants.</a:t>
            </a:r>
          </a:p>
          <a:p>
            <a:pPr marL="342900" indent="-342900" algn="l" rtl="0">
              <a:buFont typeface="Arial" panose="020B0604020202020204" pitchFamily="34" charset="0"/>
              <a:buChar char="•"/>
            </a:pPr>
            <a:r>
              <a:rPr lang="fr-FR" sz="1400" dirty="0">
                <a:solidFill>
                  <a:srgbClr val="000000"/>
                </a:solidFill>
              </a:rPr>
              <a:t>Les </a:t>
            </a:r>
            <a:r>
              <a:rPr lang="fr-FR" sz="1400" dirty="0" err="1">
                <a:solidFill>
                  <a:srgbClr val="000000"/>
                </a:solidFill>
              </a:rPr>
              <a:t>pings</a:t>
            </a:r>
            <a:r>
              <a:rPr lang="fr-FR" sz="1400" dirty="0">
                <a:solidFill>
                  <a:srgbClr val="000000"/>
                </a:solidFill>
              </a:rPr>
              <a:t> de R1 (c'est-à-dire, l'interface S0/1/0) vers R2 réussissent.</a:t>
            </a:r>
          </a:p>
          <a:p>
            <a:pPr marL="342900" indent="-342900" algn="l" rtl="0">
              <a:buFont typeface="Arial" panose="020B0604020202020204" pitchFamily="34" charset="0"/>
              <a:buChar char="•"/>
            </a:pPr>
            <a:r>
              <a:rPr lang="fr-FR" sz="1400" dirty="0">
                <a:solidFill>
                  <a:srgbClr val="000000"/>
                </a:solidFill>
              </a:rPr>
              <a:t>Les </a:t>
            </a:r>
            <a:r>
              <a:rPr lang="fr-FR" sz="1400" dirty="0" err="1">
                <a:solidFill>
                  <a:srgbClr val="000000"/>
                </a:solidFill>
              </a:rPr>
              <a:t>pings</a:t>
            </a:r>
            <a:r>
              <a:rPr lang="fr-FR" sz="1400" dirty="0">
                <a:solidFill>
                  <a:srgbClr val="000000"/>
                </a:solidFill>
              </a:rPr>
              <a:t> de R1 (c'est-à-dire, l'interface S0/1/0) vers R3 réussissent.</a:t>
            </a:r>
          </a:p>
        </p:txBody>
      </p:sp>
      <p:sp>
        <p:nvSpPr>
          <p:cNvPr id="10" name="Content Placeholder 3">
            <a:extLst>
              <a:ext uri="{FF2B5EF4-FFF2-40B4-BE49-F238E27FC236}">
                <a16:creationId xmlns:a16="http://schemas.microsoft.com/office/drawing/2014/main" xmlns:c15="http://schemas.microsoft.com/office/drawing/2012/chart" xmlns:c="http://schemas.openxmlformats.org/drawingml/2006/chart" xmlns="" id="{2283DF60-4C91-485F-BDD1-7A4CB657C5F3}"/>
              </a:ext>
            </a:extLst>
          </p:cNvPr>
          <p:cNvSpPr txBox="1">
            <a:spLocks/>
          </p:cNvSpPr>
          <p:nvPr/>
        </p:nvSpPr>
        <p:spPr>
          <a:xfrm>
            <a:off x="174484" y="2770084"/>
            <a:ext cx="4024415" cy="1716331"/>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indent="-342900" algn="l" rtl="0">
              <a:buFont typeface="Arial" panose="020B0604020202020204" pitchFamily="34" charset="0"/>
              <a:buChar char="•"/>
            </a:pPr>
            <a:r>
              <a:rPr lang="fr-FR" sz="1600" dirty="0">
                <a:solidFill>
                  <a:srgbClr val="000000"/>
                </a:solidFill>
              </a:rPr>
              <a:t>La table de routage R2 révèle le problème et la route statique incorrect est supprimé.</a:t>
            </a:r>
          </a:p>
          <a:p>
            <a:pPr marL="342900" indent="-342900" algn="l" rtl="0">
              <a:buFont typeface="Arial" panose="020B0604020202020204" pitchFamily="34" charset="0"/>
              <a:buChar char="•"/>
            </a:pPr>
            <a:r>
              <a:rPr lang="fr-FR" sz="1600" dirty="0">
                <a:solidFill>
                  <a:srgbClr val="000000"/>
                </a:solidFill>
              </a:rPr>
              <a:t>Une nouvelle route statique résout le problème.</a:t>
            </a:r>
          </a:p>
          <a:p>
            <a:pPr marL="415985" lvl="1" indent="-342900" rtl="0">
              <a:buFont typeface="Arial" panose="020B0604020202020204" pitchFamily="34" charset="0"/>
              <a:buChar char="•"/>
            </a:pPr>
            <a:r>
              <a:rPr lang="fr-FR" sz="1000" b="1" dirty="0" err="1">
                <a:solidFill>
                  <a:srgbClr val="000000"/>
                </a:solidFill>
                <a:latin typeface="Courier New" panose="02070309020205020404" pitchFamily="49" charset="0"/>
                <a:cs typeface="Courier New" panose="02070309020205020404" pitchFamily="49" charset="0"/>
              </a:rPr>
              <a:t>ip</a:t>
            </a:r>
            <a:r>
              <a:rPr lang="fr-FR" sz="1000" b="1" dirty="0">
                <a:solidFill>
                  <a:srgbClr val="000000"/>
                </a:solidFill>
                <a:latin typeface="Courier New" panose="02070309020205020404" pitchFamily="49" charset="0"/>
                <a:cs typeface="Courier New" panose="02070309020205020404" pitchFamily="49" charset="0"/>
              </a:rPr>
              <a:t> route 172.16.3.0 255.255.255.0 172.16.2.1</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endParaRPr lang="en-CA" sz="1600" dirty="0">
              <a:solidFill>
                <a:srgbClr val="000000"/>
              </a:solidFill>
            </a:endParaRPr>
          </a:p>
        </p:txBody>
      </p:sp>
      <p:pic>
        <p:nvPicPr>
          <p:cNvPr id="2" name="Picture 1">
            <a:extLst>
              <a:ext uri="{FF2B5EF4-FFF2-40B4-BE49-F238E27FC236}">
                <a16:creationId xmlns:a16="http://schemas.microsoft.com/office/drawing/2014/main" xmlns:c15="http://schemas.microsoft.com/office/drawing/2012/chart" xmlns:c="http://schemas.openxmlformats.org/drawingml/2006/chart" xmlns="" id="{912C72D6-6017-493F-8258-1217F22A31AD}"/>
              </a:ext>
            </a:extLst>
          </p:cNvPr>
          <p:cNvPicPr>
            <a:picLocks noChangeAspect="1"/>
          </p:cNvPicPr>
          <p:nvPr/>
        </p:nvPicPr>
        <p:blipFill>
          <a:blip r:embed="rId3"/>
          <a:stretch>
            <a:fillRect/>
          </a:stretch>
        </p:blipFill>
        <p:spPr>
          <a:xfrm>
            <a:off x="5522603" y="472669"/>
            <a:ext cx="3327108" cy="1768881"/>
          </a:xfrm>
          <a:prstGeom prst="rect">
            <a:avLst/>
          </a:prstGeom>
        </p:spPr>
      </p:pic>
      <p:sp>
        <p:nvSpPr>
          <p:cNvPr id="9" name="Content Placeholder 3">
            <a:extLst>
              <a:ext uri="{FF2B5EF4-FFF2-40B4-BE49-F238E27FC236}">
                <a16:creationId xmlns:a16="http://schemas.microsoft.com/office/drawing/2014/main" xmlns:c15="http://schemas.microsoft.com/office/drawing/2012/chart" xmlns:c="http://schemas.openxmlformats.org/drawingml/2006/chart" xmlns="" id="{6AAD1D6D-89D0-4094-8B66-34FB3D28F74F}"/>
              </a:ext>
            </a:extLst>
          </p:cNvPr>
          <p:cNvSpPr txBox="1">
            <a:spLocks/>
          </p:cNvSpPr>
          <p:nvPr/>
        </p:nvSpPr>
        <p:spPr>
          <a:xfrm>
            <a:off x="4330262" y="2686456"/>
            <a:ext cx="4707960" cy="1883588"/>
          </a:xfrm>
          <a:prstGeom prst="rect">
            <a:avLst/>
          </a:prstGeom>
          <a:ln>
            <a:solidFill>
              <a:srgbClr val="000000"/>
            </a:solidFill>
          </a:ln>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l" rtl="0">
              <a:spcBef>
                <a:spcPts val="0"/>
              </a:spcBef>
            </a:pPr>
            <a:r>
              <a:rPr lang="fr-FR" sz="900" dirty="0">
                <a:solidFill>
                  <a:srgbClr val="000000"/>
                </a:solidFill>
                <a:latin typeface="Courier New" panose="02070309020205020404" pitchFamily="49" charset="0"/>
                <a:cs typeface="Courier New" panose="02070309020205020404" pitchFamily="49" charset="0"/>
              </a:rPr>
              <a:t>R2# </a:t>
            </a:r>
            <a:r>
              <a:rPr lang="fr-FR" sz="900" b="1" dirty="0">
                <a:solidFill>
                  <a:srgbClr val="000000"/>
                </a:solidFill>
                <a:latin typeface="Courier New" panose="02070309020205020404" pitchFamily="49" charset="0"/>
                <a:cs typeface="Courier New" panose="02070309020205020404" pitchFamily="49" charset="0"/>
              </a:rPr>
              <a:t>show </a:t>
            </a:r>
            <a:r>
              <a:rPr lang="fr-FR" sz="900" b="1" dirty="0" err="1">
                <a:solidFill>
                  <a:srgbClr val="000000"/>
                </a:solidFill>
                <a:latin typeface="Courier New" panose="02070309020205020404" pitchFamily="49" charset="0"/>
                <a:cs typeface="Courier New" panose="02070309020205020404" pitchFamily="49" charset="0"/>
              </a:rPr>
              <a:t>ip</a:t>
            </a:r>
            <a:r>
              <a:rPr lang="fr-FR" sz="900" b="1" dirty="0">
                <a:solidFill>
                  <a:srgbClr val="000000"/>
                </a:solidFill>
                <a:latin typeface="Courier New" panose="02070309020205020404" pitchFamily="49" charset="0"/>
                <a:cs typeface="Courier New" panose="02070309020205020404" pitchFamily="49" charset="0"/>
              </a:rPr>
              <a:t> route | </a:t>
            </a:r>
            <a:r>
              <a:rPr lang="fr-FR" sz="900" b="1" dirty="0" err="1">
                <a:solidFill>
                  <a:srgbClr val="000000"/>
                </a:solidFill>
                <a:latin typeface="Courier New" panose="02070309020205020404" pitchFamily="49" charset="0"/>
                <a:cs typeface="Courier New" panose="02070309020205020404" pitchFamily="49" charset="0"/>
              </a:rPr>
              <a:t>begin</a:t>
            </a:r>
            <a:r>
              <a:rPr lang="fr-FR" sz="900" b="1" dirty="0">
                <a:solidFill>
                  <a:srgbClr val="000000"/>
                </a:solidFill>
                <a:latin typeface="Courier New" panose="02070309020205020404" pitchFamily="49" charset="0"/>
                <a:cs typeface="Courier New" panose="02070309020205020404" pitchFamily="49" charset="0"/>
              </a:rPr>
              <a:t> Gateway</a:t>
            </a:r>
          </a:p>
          <a:p>
            <a:pPr algn="l" rtl="0">
              <a:spcBef>
                <a:spcPts val="0"/>
              </a:spcBef>
            </a:pPr>
            <a:r>
              <a:rPr lang="fr-FR" sz="900" dirty="0">
                <a:solidFill>
                  <a:srgbClr val="000000"/>
                </a:solidFill>
                <a:latin typeface="Courier New" panose="02070309020205020404" pitchFamily="49" charset="0"/>
                <a:cs typeface="Courier New" panose="02070309020205020404" pitchFamily="49" charset="0"/>
              </a:rPr>
              <a:t>Gateway of last </a:t>
            </a:r>
            <a:r>
              <a:rPr lang="fr-FR" sz="900" dirty="0" err="1">
                <a:solidFill>
                  <a:srgbClr val="000000"/>
                </a:solidFill>
                <a:latin typeface="Courier New" panose="02070309020205020404" pitchFamily="49" charset="0"/>
                <a:cs typeface="Courier New" panose="02070309020205020404" pitchFamily="49" charset="0"/>
              </a:rPr>
              <a:t>resort</a:t>
            </a:r>
            <a:r>
              <a:rPr lang="fr-FR" sz="900" dirty="0">
                <a:solidFill>
                  <a:srgbClr val="000000"/>
                </a:solidFill>
                <a:latin typeface="Courier New" panose="02070309020205020404" pitchFamily="49" charset="0"/>
                <a:cs typeface="Courier New" panose="02070309020205020404" pitchFamily="49" charset="0"/>
              </a:rPr>
              <a:t> </a:t>
            </a:r>
            <a:r>
              <a:rPr lang="fr-FR" sz="900" dirty="0" err="1">
                <a:solidFill>
                  <a:srgbClr val="000000"/>
                </a:solidFill>
                <a:latin typeface="Courier New" panose="02070309020205020404" pitchFamily="49" charset="0"/>
                <a:cs typeface="Courier New" panose="02070309020205020404" pitchFamily="49" charset="0"/>
              </a:rPr>
              <a:t>is</a:t>
            </a:r>
            <a:r>
              <a:rPr lang="fr-FR" sz="900" dirty="0">
                <a:solidFill>
                  <a:srgbClr val="000000"/>
                </a:solidFill>
                <a:latin typeface="Courier New" panose="02070309020205020404" pitchFamily="49" charset="0"/>
                <a:cs typeface="Courier New" panose="02070309020205020404" pitchFamily="49" charset="0"/>
              </a:rPr>
              <a:t> not set</a:t>
            </a:r>
          </a:p>
          <a:p>
            <a:pPr algn="l" rtl="0">
              <a:spcBef>
                <a:spcPts val="0"/>
              </a:spcBef>
            </a:pPr>
            <a:r>
              <a:rPr lang="fr-FR" sz="900" dirty="0">
                <a:solidFill>
                  <a:srgbClr val="000000"/>
                </a:solidFill>
                <a:latin typeface="Courier New" panose="02070309020205020404" pitchFamily="49" charset="0"/>
                <a:cs typeface="Courier New" panose="02070309020205020404" pitchFamily="49" charset="0"/>
              </a:rPr>
              <a:t>      172.16.0.0/16 </a:t>
            </a:r>
            <a:r>
              <a:rPr lang="fr-FR" sz="900" dirty="0" err="1">
                <a:solidFill>
                  <a:srgbClr val="000000"/>
                </a:solidFill>
                <a:latin typeface="Courier New" panose="02070309020205020404" pitchFamily="49" charset="0"/>
                <a:cs typeface="Courier New" panose="02070309020205020404" pitchFamily="49" charset="0"/>
              </a:rPr>
              <a:t>is</a:t>
            </a:r>
            <a:r>
              <a:rPr lang="fr-FR" sz="900" dirty="0">
                <a:solidFill>
                  <a:srgbClr val="000000"/>
                </a:solidFill>
                <a:latin typeface="Courier New" panose="02070309020205020404" pitchFamily="49" charset="0"/>
                <a:cs typeface="Courier New" panose="02070309020205020404" pitchFamily="49" charset="0"/>
              </a:rPr>
              <a:t> </a:t>
            </a:r>
            <a:r>
              <a:rPr lang="fr-FR" sz="900" dirty="0" err="1">
                <a:solidFill>
                  <a:srgbClr val="000000"/>
                </a:solidFill>
                <a:latin typeface="Courier New" panose="02070309020205020404" pitchFamily="49" charset="0"/>
                <a:cs typeface="Courier New" panose="02070309020205020404" pitchFamily="49" charset="0"/>
              </a:rPr>
              <a:t>variably</a:t>
            </a:r>
            <a:r>
              <a:rPr lang="fr-FR" sz="900" dirty="0">
                <a:solidFill>
                  <a:srgbClr val="000000"/>
                </a:solidFill>
                <a:latin typeface="Courier New" panose="02070309020205020404" pitchFamily="49" charset="0"/>
                <a:cs typeface="Courier New" panose="02070309020205020404" pitchFamily="49" charset="0"/>
              </a:rPr>
              <a:t> </a:t>
            </a:r>
            <a:r>
              <a:rPr lang="fr-FR" sz="900" dirty="0" err="1">
                <a:solidFill>
                  <a:srgbClr val="000000"/>
                </a:solidFill>
                <a:latin typeface="Courier New" panose="02070309020205020404" pitchFamily="49" charset="0"/>
                <a:cs typeface="Courier New" panose="02070309020205020404" pitchFamily="49" charset="0"/>
              </a:rPr>
              <a:t>subnetted</a:t>
            </a:r>
            <a:r>
              <a:rPr lang="fr-FR" sz="900" dirty="0">
                <a:solidFill>
                  <a:srgbClr val="000000"/>
                </a:solidFill>
                <a:latin typeface="Courier New" panose="02070309020205020404" pitchFamily="49" charset="0"/>
                <a:cs typeface="Courier New" panose="02070309020205020404" pitchFamily="49" charset="0"/>
              </a:rPr>
              <a:t>, 5 </a:t>
            </a:r>
            <a:r>
              <a:rPr lang="fr-FR" sz="900" dirty="0" err="1">
                <a:solidFill>
                  <a:srgbClr val="000000"/>
                </a:solidFill>
                <a:latin typeface="Courier New" panose="02070309020205020404" pitchFamily="49" charset="0"/>
                <a:cs typeface="Courier New" panose="02070309020205020404" pitchFamily="49" charset="0"/>
              </a:rPr>
              <a:t>subnets</a:t>
            </a:r>
            <a:r>
              <a:rPr lang="fr-FR" sz="900" dirty="0">
                <a:solidFill>
                  <a:srgbClr val="000000"/>
                </a:solidFill>
                <a:latin typeface="Courier New" panose="02070309020205020404" pitchFamily="49" charset="0"/>
                <a:cs typeface="Courier New" panose="02070309020205020404" pitchFamily="49" charset="0"/>
              </a:rPr>
              <a:t>, 2 </a:t>
            </a:r>
            <a:r>
              <a:rPr lang="fr-FR" sz="900" dirty="0" err="1">
                <a:solidFill>
                  <a:srgbClr val="000000"/>
                </a:solidFill>
                <a:latin typeface="Courier New" panose="02070309020205020404" pitchFamily="49" charset="0"/>
                <a:cs typeface="Courier New" panose="02070309020205020404" pitchFamily="49" charset="0"/>
              </a:rPr>
              <a:t>masks</a:t>
            </a:r>
            <a:r>
              <a:rPr lang="fr-FR" sz="900" dirty="0">
                <a:solidFill>
                  <a:srgbClr val="000000"/>
                </a:solidFill>
                <a:latin typeface="Courier New" panose="02070309020205020404" pitchFamily="49" charset="0"/>
                <a:cs typeface="Courier New" panose="02070309020205020404" pitchFamily="49" charset="0"/>
              </a:rPr>
              <a:t> </a:t>
            </a:r>
          </a:p>
          <a:p>
            <a:pPr algn="l" rtl="0">
              <a:spcBef>
                <a:spcPts val="0"/>
              </a:spcBef>
            </a:pPr>
            <a:r>
              <a:rPr lang="fr-FR" sz="900" dirty="0">
                <a:solidFill>
                  <a:srgbClr val="000000"/>
                </a:solidFill>
                <a:latin typeface="Courier New" panose="02070309020205020404" pitchFamily="49" charset="0"/>
                <a:cs typeface="Courier New" panose="02070309020205020404" pitchFamily="49" charset="0"/>
              </a:rPr>
              <a:t>C 172.16.1.0/24 </a:t>
            </a:r>
            <a:r>
              <a:rPr lang="fr-FR" sz="900" dirty="0" err="1">
                <a:solidFill>
                  <a:srgbClr val="000000"/>
                </a:solidFill>
                <a:latin typeface="Courier New" panose="02070309020205020404" pitchFamily="49" charset="0"/>
                <a:cs typeface="Courier New" panose="02070309020205020404" pitchFamily="49" charset="0"/>
              </a:rPr>
              <a:t>is</a:t>
            </a:r>
            <a:r>
              <a:rPr lang="fr-FR" sz="900" dirty="0">
                <a:solidFill>
                  <a:srgbClr val="000000"/>
                </a:solidFill>
                <a:latin typeface="Courier New" panose="02070309020205020404" pitchFamily="49" charset="0"/>
                <a:cs typeface="Courier New" panose="02070309020205020404" pitchFamily="49" charset="0"/>
              </a:rPr>
              <a:t> </a:t>
            </a:r>
            <a:r>
              <a:rPr lang="fr-FR" sz="900" dirty="0" err="1">
                <a:solidFill>
                  <a:srgbClr val="000000"/>
                </a:solidFill>
                <a:latin typeface="Courier New" panose="02070309020205020404" pitchFamily="49" charset="0"/>
                <a:cs typeface="Courier New" panose="02070309020205020404" pitchFamily="49" charset="0"/>
              </a:rPr>
              <a:t>directly</a:t>
            </a:r>
            <a:r>
              <a:rPr lang="fr-FR" sz="900" dirty="0">
                <a:solidFill>
                  <a:srgbClr val="000000"/>
                </a:solidFill>
                <a:latin typeface="Courier New" panose="02070309020205020404" pitchFamily="49" charset="0"/>
                <a:cs typeface="Courier New" panose="02070309020205020404" pitchFamily="49" charset="0"/>
              </a:rPr>
              <a:t> </a:t>
            </a:r>
            <a:r>
              <a:rPr lang="fr-FR" sz="900" dirty="0" err="1">
                <a:solidFill>
                  <a:srgbClr val="000000"/>
                </a:solidFill>
                <a:latin typeface="Courier New" panose="02070309020205020404" pitchFamily="49" charset="0"/>
                <a:cs typeface="Courier New" panose="02070309020205020404" pitchFamily="49" charset="0"/>
              </a:rPr>
              <a:t>connected</a:t>
            </a:r>
            <a:r>
              <a:rPr lang="fr-FR" sz="900" dirty="0">
                <a:solidFill>
                  <a:srgbClr val="000000"/>
                </a:solidFill>
                <a:latin typeface="Courier New" panose="02070309020205020404" pitchFamily="49" charset="0"/>
                <a:cs typeface="Courier New" panose="02070309020205020404" pitchFamily="49" charset="0"/>
              </a:rPr>
              <a:t>, GigabitEthernet0/0/0</a:t>
            </a:r>
          </a:p>
          <a:p>
            <a:pPr algn="l" rtl="0">
              <a:spcBef>
                <a:spcPts val="0"/>
              </a:spcBef>
            </a:pPr>
            <a:r>
              <a:rPr lang="fr-FR" sz="900" dirty="0">
                <a:solidFill>
                  <a:srgbClr val="000000"/>
                </a:solidFill>
                <a:latin typeface="Courier New" panose="02070309020205020404" pitchFamily="49" charset="0"/>
                <a:cs typeface="Courier New" panose="02070309020205020404" pitchFamily="49" charset="0"/>
              </a:rPr>
              <a:t>L 172.16.1.1/32 </a:t>
            </a:r>
            <a:r>
              <a:rPr lang="fr-FR" sz="900" dirty="0" err="1">
                <a:solidFill>
                  <a:srgbClr val="000000"/>
                </a:solidFill>
                <a:latin typeface="Courier New" panose="02070309020205020404" pitchFamily="49" charset="0"/>
                <a:cs typeface="Courier New" panose="02070309020205020404" pitchFamily="49" charset="0"/>
              </a:rPr>
              <a:t>is</a:t>
            </a:r>
            <a:r>
              <a:rPr lang="fr-FR" sz="900" dirty="0">
                <a:solidFill>
                  <a:srgbClr val="000000"/>
                </a:solidFill>
                <a:latin typeface="Courier New" panose="02070309020205020404" pitchFamily="49" charset="0"/>
                <a:cs typeface="Courier New" panose="02070309020205020404" pitchFamily="49" charset="0"/>
              </a:rPr>
              <a:t> </a:t>
            </a:r>
            <a:r>
              <a:rPr lang="fr-FR" sz="900" dirty="0" err="1">
                <a:solidFill>
                  <a:srgbClr val="000000"/>
                </a:solidFill>
                <a:latin typeface="Courier New" panose="02070309020205020404" pitchFamily="49" charset="0"/>
                <a:cs typeface="Courier New" panose="02070309020205020404" pitchFamily="49" charset="0"/>
              </a:rPr>
              <a:t>directly</a:t>
            </a:r>
            <a:r>
              <a:rPr lang="fr-FR" sz="900" dirty="0">
                <a:solidFill>
                  <a:srgbClr val="000000"/>
                </a:solidFill>
                <a:latin typeface="Courier New" panose="02070309020205020404" pitchFamily="49" charset="0"/>
                <a:cs typeface="Courier New" panose="02070309020205020404" pitchFamily="49" charset="0"/>
              </a:rPr>
              <a:t> </a:t>
            </a:r>
            <a:r>
              <a:rPr lang="fr-FR" sz="900" dirty="0" err="1">
                <a:solidFill>
                  <a:srgbClr val="000000"/>
                </a:solidFill>
                <a:latin typeface="Courier New" panose="02070309020205020404" pitchFamily="49" charset="0"/>
                <a:cs typeface="Courier New" panose="02070309020205020404" pitchFamily="49" charset="0"/>
              </a:rPr>
              <a:t>connected</a:t>
            </a:r>
            <a:r>
              <a:rPr lang="fr-FR" sz="900" dirty="0">
                <a:solidFill>
                  <a:srgbClr val="000000"/>
                </a:solidFill>
                <a:latin typeface="Courier New" panose="02070309020205020404" pitchFamily="49" charset="0"/>
                <a:cs typeface="Courier New" panose="02070309020205020404" pitchFamily="49" charset="0"/>
              </a:rPr>
              <a:t>, GigabitEthernet0/0/0</a:t>
            </a:r>
          </a:p>
          <a:p>
            <a:pPr algn="l" rtl="0">
              <a:spcBef>
                <a:spcPts val="0"/>
              </a:spcBef>
            </a:pPr>
            <a:r>
              <a:rPr lang="fr-FR" sz="900" dirty="0">
                <a:solidFill>
                  <a:srgbClr val="000000"/>
                </a:solidFill>
                <a:latin typeface="Courier New" panose="02070309020205020404" pitchFamily="49" charset="0"/>
                <a:cs typeface="Courier New" panose="02070309020205020404" pitchFamily="49" charset="0"/>
              </a:rPr>
              <a:t>C 172.16.2.0/24 </a:t>
            </a:r>
            <a:r>
              <a:rPr lang="fr-FR" sz="900" dirty="0" err="1">
                <a:solidFill>
                  <a:srgbClr val="000000"/>
                </a:solidFill>
                <a:latin typeface="Courier New" panose="02070309020205020404" pitchFamily="49" charset="0"/>
                <a:cs typeface="Courier New" panose="02070309020205020404" pitchFamily="49" charset="0"/>
              </a:rPr>
              <a:t>is</a:t>
            </a:r>
            <a:r>
              <a:rPr lang="fr-FR" sz="900" dirty="0">
                <a:solidFill>
                  <a:srgbClr val="000000"/>
                </a:solidFill>
                <a:latin typeface="Courier New" panose="02070309020205020404" pitchFamily="49" charset="0"/>
                <a:cs typeface="Courier New" panose="02070309020205020404" pitchFamily="49" charset="0"/>
              </a:rPr>
              <a:t> </a:t>
            </a:r>
            <a:r>
              <a:rPr lang="fr-FR" sz="900" dirty="0" err="1">
                <a:solidFill>
                  <a:srgbClr val="000000"/>
                </a:solidFill>
                <a:latin typeface="Courier New" panose="02070309020205020404" pitchFamily="49" charset="0"/>
                <a:cs typeface="Courier New" panose="02070309020205020404" pitchFamily="49" charset="0"/>
              </a:rPr>
              <a:t>directly</a:t>
            </a:r>
            <a:r>
              <a:rPr lang="fr-FR" sz="900" dirty="0">
                <a:solidFill>
                  <a:srgbClr val="000000"/>
                </a:solidFill>
                <a:latin typeface="Courier New" panose="02070309020205020404" pitchFamily="49" charset="0"/>
                <a:cs typeface="Courier New" panose="02070309020205020404" pitchFamily="49" charset="0"/>
              </a:rPr>
              <a:t> </a:t>
            </a:r>
            <a:r>
              <a:rPr lang="fr-FR" sz="900" dirty="0" err="1">
                <a:solidFill>
                  <a:srgbClr val="000000"/>
                </a:solidFill>
                <a:latin typeface="Courier New" panose="02070309020205020404" pitchFamily="49" charset="0"/>
                <a:cs typeface="Courier New" panose="02070309020205020404" pitchFamily="49" charset="0"/>
              </a:rPr>
              <a:t>connected</a:t>
            </a:r>
            <a:r>
              <a:rPr lang="fr-FR" sz="900" dirty="0">
                <a:solidFill>
                  <a:srgbClr val="000000"/>
                </a:solidFill>
                <a:latin typeface="Courier New" panose="02070309020205020404" pitchFamily="49" charset="0"/>
                <a:cs typeface="Courier New" panose="02070309020205020404" pitchFamily="49" charset="0"/>
              </a:rPr>
              <a:t>, Serial0/l/0</a:t>
            </a:r>
          </a:p>
          <a:p>
            <a:pPr algn="l" rtl="0">
              <a:spcBef>
                <a:spcPts val="0"/>
              </a:spcBef>
            </a:pPr>
            <a:r>
              <a:rPr lang="fr-FR" sz="900" dirty="0">
                <a:solidFill>
                  <a:srgbClr val="000000"/>
                </a:solidFill>
                <a:latin typeface="Courier New" panose="02070309020205020404" pitchFamily="49" charset="0"/>
                <a:cs typeface="Courier New" panose="02070309020205020404" pitchFamily="49" charset="0"/>
              </a:rPr>
              <a:t>L 172.16.2.2/32 </a:t>
            </a:r>
            <a:r>
              <a:rPr lang="fr-FR" sz="900" dirty="0" err="1">
                <a:solidFill>
                  <a:srgbClr val="000000"/>
                </a:solidFill>
                <a:latin typeface="Courier New" panose="02070309020205020404" pitchFamily="49" charset="0"/>
                <a:cs typeface="Courier New" panose="02070309020205020404" pitchFamily="49" charset="0"/>
              </a:rPr>
              <a:t>is</a:t>
            </a:r>
            <a:r>
              <a:rPr lang="fr-FR" sz="900" dirty="0">
                <a:solidFill>
                  <a:srgbClr val="000000"/>
                </a:solidFill>
                <a:latin typeface="Courier New" panose="02070309020205020404" pitchFamily="49" charset="0"/>
                <a:cs typeface="Courier New" panose="02070309020205020404" pitchFamily="49" charset="0"/>
              </a:rPr>
              <a:t> </a:t>
            </a:r>
            <a:r>
              <a:rPr lang="fr-FR" sz="900" dirty="0" err="1">
                <a:solidFill>
                  <a:srgbClr val="000000"/>
                </a:solidFill>
                <a:latin typeface="Courier New" panose="02070309020205020404" pitchFamily="49" charset="0"/>
                <a:cs typeface="Courier New" panose="02070309020205020404" pitchFamily="49" charset="0"/>
              </a:rPr>
              <a:t>directly</a:t>
            </a:r>
            <a:r>
              <a:rPr lang="fr-FR" sz="900" dirty="0">
                <a:solidFill>
                  <a:srgbClr val="000000"/>
                </a:solidFill>
                <a:latin typeface="Courier New" panose="02070309020205020404" pitchFamily="49" charset="0"/>
                <a:cs typeface="Courier New" panose="02070309020205020404" pitchFamily="49" charset="0"/>
              </a:rPr>
              <a:t> </a:t>
            </a:r>
            <a:r>
              <a:rPr lang="fr-FR" sz="900" dirty="0" err="1">
                <a:solidFill>
                  <a:srgbClr val="000000"/>
                </a:solidFill>
                <a:latin typeface="Courier New" panose="02070309020205020404" pitchFamily="49" charset="0"/>
                <a:cs typeface="Courier New" panose="02070309020205020404" pitchFamily="49" charset="0"/>
              </a:rPr>
              <a:t>connected</a:t>
            </a:r>
            <a:r>
              <a:rPr lang="fr-FR" sz="900" dirty="0">
                <a:solidFill>
                  <a:srgbClr val="000000"/>
                </a:solidFill>
                <a:latin typeface="Courier New" panose="02070309020205020404" pitchFamily="49" charset="0"/>
                <a:cs typeface="Courier New" panose="02070309020205020404" pitchFamily="49" charset="0"/>
              </a:rPr>
              <a:t>, Serial0/l/0</a:t>
            </a:r>
          </a:p>
          <a:p>
            <a:pPr algn="l" rtl="0">
              <a:spcBef>
                <a:spcPts val="0"/>
              </a:spcBef>
            </a:pPr>
            <a:r>
              <a:rPr lang="fr-FR" sz="900" dirty="0">
                <a:solidFill>
                  <a:srgbClr val="000000"/>
                </a:solidFill>
                <a:highlight>
                  <a:srgbClr val="FFFF00"/>
                </a:highlight>
                <a:latin typeface="Courier New" panose="02070309020205020404" pitchFamily="49" charset="0"/>
                <a:cs typeface="Courier New" panose="02070309020205020404" pitchFamily="49" charset="0"/>
              </a:rPr>
              <a:t>S 172.16.3.0/24 [1/0] via 192.168.1.1</a:t>
            </a:r>
          </a:p>
          <a:p>
            <a:pPr algn="l" rtl="0">
              <a:spcBef>
                <a:spcPts val="0"/>
              </a:spcBef>
            </a:pPr>
            <a:r>
              <a:rPr lang="fr-FR" sz="900" dirty="0">
                <a:solidFill>
                  <a:srgbClr val="000000"/>
                </a:solidFill>
                <a:latin typeface="Courier New" panose="02070309020205020404" pitchFamily="49" charset="0"/>
                <a:cs typeface="Courier New" panose="02070309020205020404" pitchFamily="49" charset="0"/>
              </a:rPr>
              <a:t>      192.168.1.0/24 </a:t>
            </a:r>
            <a:r>
              <a:rPr lang="fr-FR" sz="900" dirty="0" err="1">
                <a:solidFill>
                  <a:srgbClr val="000000"/>
                </a:solidFill>
                <a:latin typeface="Courier New" panose="02070309020205020404" pitchFamily="49" charset="0"/>
                <a:cs typeface="Courier New" panose="02070309020205020404" pitchFamily="49" charset="0"/>
              </a:rPr>
              <a:t>is</a:t>
            </a:r>
            <a:r>
              <a:rPr lang="fr-FR" sz="900" dirty="0">
                <a:solidFill>
                  <a:srgbClr val="000000"/>
                </a:solidFill>
                <a:latin typeface="Courier New" panose="02070309020205020404" pitchFamily="49" charset="0"/>
                <a:cs typeface="Courier New" panose="02070309020205020404" pitchFamily="49" charset="0"/>
              </a:rPr>
              <a:t> </a:t>
            </a:r>
            <a:r>
              <a:rPr lang="fr-FR" sz="900" dirty="0" err="1">
                <a:solidFill>
                  <a:srgbClr val="000000"/>
                </a:solidFill>
                <a:latin typeface="Courier New" panose="02070309020205020404" pitchFamily="49" charset="0"/>
                <a:cs typeface="Courier New" panose="02070309020205020404" pitchFamily="49" charset="0"/>
              </a:rPr>
              <a:t>variably</a:t>
            </a:r>
            <a:r>
              <a:rPr lang="fr-FR" sz="900" dirty="0">
                <a:solidFill>
                  <a:srgbClr val="000000"/>
                </a:solidFill>
                <a:latin typeface="Courier New" panose="02070309020205020404" pitchFamily="49" charset="0"/>
                <a:cs typeface="Courier New" panose="02070309020205020404" pitchFamily="49" charset="0"/>
              </a:rPr>
              <a:t> </a:t>
            </a:r>
            <a:r>
              <a:rPr lang="fr-FR" sz="900" dirty="0" err="1">
                <a:solidFill>
                  <a:srgbClr val="000000"/>
                </a:solidFill>
                <a:latin typeface="Courier New" panose="02070309020205020404" pitchFamily="49" charset="0"/>
                <a:cs typeface="Courier New" panose="02070309020205020404" pitchFamily="49" charset="0"/>
              </a:rPr>
              <a:t>subnetted</a:t>
            </a:r>
            <a:r>
              <a:rPr lang="fr-FR" sz="900" dirty="0">
                <a:solidFill>
                  <a:srgbClr val="000000"/>
                </a:solidFill>
                <a:latin typeface="Courier New" panose="02070309020205020404" pitchFamily="49" charset="0"/>
                <a:cs typeface="Courier New" panose="02070309020205020404" pitchFamily="49" charset="0"/>
              </a:rPr>
              <a:t>, 2 </a:t>
            </a:r>
            <a:r>
              <a:rPr lang="fr-FR" sz="900" dirty="0" err="1">
                <a:solidFill>
                  <a:srgbClr val="000000"/>
                </a:solidFill>
                <a:latin typeface="Courier New" panose="02070309020205020404" pitchFamily="49" charset="0"/>
                <a:cs typeface="Courier New" panose="02070309020205020404" pitchFamily="49" charset="0"/>
              </a:rPr>
              <a:t>subnets</a:t>
            </a:r>
            <a:r>
              <a:rPr lang="fr-FR" sz="900" dirty="0">
                <a:solidFill>
                  <a:srgbClr val="000000"/>
                </a:solidFill>
                <a:latin typeface="Courier New" panose="02070309020205020404" pitchFamily="49" charset="0"/>
                <a:cs typeface="Courier New" panose="02070309020205020404" pitchFamily="49" charset="0"/>
              </a:rPr>
              <a:t>, 2 </a:t>
            </a:r>
            <a:r>
              <a:rPr lang="fr-FR" sz="900" dirty="0" err="1">
                <a:solidFill>
                  <a:srgbClr val="000000"/>
                </a:solidFill>
                <a:latin typeface="Courier New" panose="02070309020205020404" pitchFamily="49" charset="0"/>
                <a:cs typeface="Courier New" panose="02070309020205020404" pitchFamily="49" charset="0"/>
              </a:rPr>
              <a:t>masks</a:t>
            </a:r>
            <a:r>
              <a:rPr lang="fr-FR" sz="900" dirty="0">
                <a:solidFill>
                  <a:srgbClr val="000000"/>
                </a:solidFill>
                <a:latin typeface="Courier New" panose="02070309020205020404" pitchFamily="49" charset="0"/>
                <a:cs typeface="Courier New" panose="02070309020205020404" pitchFamily="49" charset="0"/>
              </a:rPr>
              <a:t> </a:t>
            </a:r>
          </a:p>
          <a:p>
            <a:pPr algn="l" rtl="0">
              <a:spcBef>
                <a:spcPts val="0"/>
              </a:spcBef>
            </a:pPr>
            <a:r>
              <a:rPr lang="fr-FR" sz="900" dirty="0">
                <a:solidFill>
                  <a:srgbClr val="000000"/>
                </a:solidFill>
                <a:latin typeface="Courier New" panose="02070309020205020404" pitchFamily="49" charset="0"/>
                <a:cs typeface="Courier New" panose="02070309020205020404" pitchFamily="49" charset="0"/>
              </a:rPr>
              <a:t>C 192.168.1.0/24 </a:t>
            </a:r>
            <a:r>
              <a:rPr lang="fr-FR" sz="900" dirty="0" err="1">
                <a:solidFill>
                  <a:srgbClr val="000000"/>
                </a:solidFill>
                <a:latin typeface="Courier New" panose="02070309020205020404" pitchFamily="49" charset="0"/>
                <a:cs typeface="Courier New" panose="02070309020205020404" pitchFamily="49" charset="0"/>
              </a:rPr>
              <a:t>is</a:t>
            </a:r>
            <a:r>
              <a:rPr lang="fr-FR" sz="900" dirty="0">
                <a:solidFill>
                  <a:srgbClr val="000000"/>
                </a:solidFill>
                <a:latin typeface="Courier New" panose="02070309020205020404" pitchFamily="49" charset="0"/>
                <a:cs typeface="Courier New" panose="02070309020205020404" pitchFamily="49" charset="0"/>
              </a:rPr>
              <a:t> </a:t>
            </a:r>
            <a:r>
              <a:rPr lang="fr-FR" sz="900" dirty="0" err="1">
                <a:solidFill>
                  <a:srgbClr val="000000"/>
                </a:solidFill>
                <a:latin typeface="Courier New" panose="02070309020205020404" pitchFamily="49" charset="0"/>
                <a:cs typeface="Courier New" panose="02070309020205020404" pitchFamily="49" charset="0"/>
              </a:rPr>
              <a:t>directly</a:t>
            </a:r>
            <a:r>
              <a:rPr lang="fr-FR" sz="900" dirty="0">
                <a:solidFill>
                  <a:srgbClr val="000000"/>
                </a:solidFill>
                <a:latin typeface="Courier New" panose="02070309020205020404" pitchFamily="49" charset="0"/>
                <a:cs typeface="Courier New" panose="02070309020205020404" pitchFamily="49" charset="0"/>
              </a:rPr>
              <a:t> </a:t>
            </a:r>
            <a:r>
              <a:rPr lang="fr-FR" sz="900" dirty="0" err="1">
                <a:solidFill>
                  <a:srgbClr val="000000"/>
                </a:solidFill>
                <a:latin typeface="Courier New" panose="02070309020205020404" pitchFamily="49" charset="0"/>
                <a:cs typeface="Courier New" panose="02070309020205020404" pitchFamily="49" charset="0"/>
              </a:rPr>
              <a:t>connected</a:t>
            </a:r>
            <a:r>
              <a:rPr lang="fr-FR" sz="900" dirty="0">
                <a:solidFill>
                  <a:srgbClr val="000000"/>
                </a:solidFill>
                <a:latin typeface="Courier New" panose="02070309020205020404" pitchFamily="49" charset="0"/>
                <a:cs typeface="Courier New" panose="02070309020205020404" pitchFamily="49" charset="0"/>
              </a:rPr>
              <a:t>, Serial0/1/1</a:t>
            </a:r>
          </a:p>
          <a:p>
            <a:pPr algn="l" rtl="0">
              <a:spcBef>
                <a:spcPts val="0"/>
              </a:spcBef>
            </a:pPr>
            <a:r>
              <a:rPr lang="fr-FR" sz="900" dirty="0">
                <a:solidFill>
                  <a:srgbClr val="000000"/>
                </a:solidFill>
                <a:latin typeface="Courier New" panose="02070309020205020404" pitchFamily="49" charset="0"/>
                <a:cs typeface="Courier New" panose="02070309020205020404" pitchFamily="49" charset="0"/>
              </a:rPr>
              <a:t>L 192.168.1.2/32 </a:t>
            </a:r>
            <a:r>
              <a:rPr lang="fr-FR" sz="900" dirty="0" err="1">
                <a:solidFill>
                  <a:srgbClr val="000000"/>
                </a:solidFill>
                <a:latin typeface="Courier New" panose="02070309020205020404" pitchFamily="49" charset="0"/>
                <a:cs typeface="Courier New" panose="02070309020205020404" pitchFamily="49" charset="0"/>
              </a:rPr>
              <a:t>is</a:t>
            </a:r>
            <a:r>
              <a:rPr lang="fr-FR" sz="900" dirty="0">
                <a:solidFill>
                  <a:srgbClr val="000000"/>
                </a:solidFill>
                <a:latin typeface="Courier New" panose="02070309020205020404" pitchFamily="49" charset="0"/>
                <a:cs typeface="Courier New" panose="02070309020205020404" pitchFamily="49" charset="0"/>
              </a:rPr>
              <a:t> </a:t>
            </a:r>
            <a:r>
              <a:rPr lang="fr-FR" sz="900" dirty="0" err="1">
                <a:solidFill>
                  <a:srgbClr val="000000"/>
                </a:solidFill>
                <a:latin typeface="Courier New" panose="02070309020205020404" pitchFamily="49" charset="0"/>
                <a:cs typeface="Courier New" panose="02070309020205020404" pitchFamily="49" charset="0"/>
              </a:rPr>
              <a:t>directly</a:t>
            </a:r>
            <a:r>
              <a:rPr lang="fr-FR" sz="900" dirty="0">
                <a:solidFill>
                  <a:srgbClr val="000000"/>
                </a:solidFill>
                <a:latin typeface="Courier New" panose="02070309020205020404" pitchFamily="49" charset="0"/>
                <a:cs typeface="Courier New" panose="02070309020205020404" pitchFamily="49" charset="0"/>
              </a:rPr>
              <a:t> </a:t>
            </a:r>
            <a:r>
              <a:rPr lang="fr-FR" sz="900" dirty="0" err="1">
                <a:solidFill>
                  <a:srgbClr val="000000"/>
                </a:solidFill>
                <a:latin typeface="Courier New" panose="02070309020205020404" pitchFamily="49" charset="0"/>
                <a:cs typeface="Courier New" panose="02070309020205020404" pitchFamily="49" charset="0"/>
              </a:rPr>
              <a:t>connected</a:t>
            </a:r>
            <a:r>
              <a:rPr lang="fr-FR" sz="900" dirty="0">
                <a:solidFill>
                  <a:srgbClr val="000000"/>
                </a:solidFill>
                <a:latin typeface="Courier New" panose="02070309020205020404" pitchFamily="49" charset="0"/>
                <a:cs typeface="Courier New" panose="02070309020205020404" pitchFamily="49" charset="0"/>
              </a:rPr>
              <a:t>, Serial0/1/1</a:t>
            </a:r>
          </a:p>
          <a:p>
            <a:pPr algn="l" rtl="0">
              <a:spcBef>
                <a:spcPts val="0"/>
              </a:spcBef>
            </a:pPr>
            <a:r>
              <a:rPr lang="fr-FR" sz="900" dirty="0">
                <a:solidFill>
                  <a:srgbClr val="000000"/>
                </a:solidFill>
                <a:latin typeface="Courier New" panose="02070309020205020404" pitchFamily="49" charset="0"/>
                <a:cs typeface="Courier New" panose="02070309020205020404" pitchFamily="49" charset="0"/>
              </a:rPr>
              <a:t>S 192.168.2.0/24 [1/0] via 192.168.1.1 </a:t>
            </a:r>
          </a:p>
          <a:p>
            <a:pPr algn="l" rtl="0">
              <a:spcBef>
                <a:spcPts val="0"/>
              </a:spcBef>
            </a:pPr>
            <a:r>
              <a:rPr lang="fr-FR" sz="900" dirty="0">
                <a:solidFill>
                  <a:srgbClr val="000000"/>
                </a:solidFill>
                <a:latin typeface="Courier New" panose="02070309020205020404" pitchFamily="49" charset="0"/>
                <a:cs typeface="Courier New" panose="02070309020205020404" pitchFamily="49" charset="0"/>
              </a:rPr>
              <a:t>R2#</a:t>
            </a:r>
          </a:p>
          <a:p>
            <a:pPr marL="342900" indent="-342900" algn="l">
              <a:spcBef>
                <a:spcPts val="0"/>
              </a:spcBef>
              <a:buFont typeface="Arial" panose="020B0604020202020204" pitchFamily="34" charset="0"/>
              <a:buChar char="•"/>
            </a:pPr>
            <a:endParaRPr lang="en-CA" sz="900" dirty="0">
              <a:solidFill>
                <a:srgbClr val="000000"/>
              </a:solidFill>
              <a:latin typeface="Courier New" panose="02070309020205020404" pitchFamily="49" charset="0"/>
              <a:cs typeface="Courier New" panose="02070309020205020404" pitchFamily="49" charset="0"/>
            </a:endParaRPr>
          </a:p>
          <a:p>
            <a:pPr marL="342900" indent="-342900" algn="l">
              <a:spcBef>
                <a:spcPts val="0"/>
              </a:spcBef>
              <a:buFont typeface="Arial" panose="020B0604020202020204" pitchFamily="34" charset="0"/>
              <a:buChar char="•"/>
            </a:pPr>
            <a:endParaRPr lang="en-CA" sz="900" dirty="0">
              <a:solidFill>
                <a:srgbClr val="00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085583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pPr rtl="0"/>
            <a:r>
              <a:rPr lang="fr-FR">
                <a:solidFill>
                  <a:schemeClr val="accent5">
                    <a:lumMod val="40000"/>
                    <a:lumOff val="60000"/>
                  </a:schemeClr>
                </a:solidFill>
              </a:rPr>
              <a:t>16.3 Module pratique et questionnaire</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9144000" cy="731837"/>
          </a:xfrm>
        </p:spPr>
        <p:txBody>
          <a:bodyPr/>
          <a:lstStyle/>
          <a:p>
            <a:pPr rtl="0"/>
            <a:r>
              <a:rPr lang="fr-FR" sz="1600"/>
              <a:t>Conception Structurée</a:t>
            </a:r>
            <a:r>
              <a:rPr lang="en-US" dirty="0"/>
              <a:t/>
            </a:r>
            <a:br>
              <a:rPr lang="en-US" dirty="0"/>
            </a:br>
            <a:r>
              <a:rPr lang="fr-FR" sz="2300"/>
              <a:t>Packet Tracer - Dépannage de routes statiques et par défaut</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50693879-5816-3444-9D50-A12F1F37F5DE}"/>
              </a:ext>
            </a:extLst>
          </p:cNvPr>
          <p:cNvSpPr>
            <a:spLocks noGrp="1"/>
          </p:cNvSpPr>
          <p:nvPr>
            <p:ph idx="1"/>
          </p:nvPr>
        </p:nvSpPr>
        <p:spPr>
          <a:xfrm>
            <a:off x="431971" y="855419"/>
            <a:ext cx="8280057" cy="3073946"/>
          </a:xfrm>
        </p:spPr>
        <p:txBody>
          <a:bodyPr/>
          <a:lstStyle/>
          <a:p>
            <a:pPr marL="0" indent="0" algn="l" rtl="0"/>
            <a:r>
              <a:rPr lang="fr-FR" sz="1600">
                <a:solidFill>
                  <a:srgbClr val="000000"/>
                </a:solidFill>
              </a:rPr>
              <a:t>Dans cette activité, vous dépannerez les routes statiques et par défaut et réparerez les erreurs que vous trouverez.</a:t>
            </a:r>
          </a:p>
          <a:p>
            <a:pPr marL="415985" lvl="1" indent="-342900" rtl="0">
              <a:buFont typeface="Arial" panose="020B0604020202020204" pitchFamily="34" charset="0"/>
              <a:buChar char="•"/>
            </a:pPr>
            <a:r>
              <a:rPr lang="fr-FR" sz="1600">
                <a:solidFill>
                  <a:srgbClr val="000000"/>
                </a:solidFill>
              </a:rPr>
              <a:t>Dépannage de routes statiques IPv4.</a:t>
            </a:r>
          </a:p>
          <a:p>
            <a:pPr marL="415985" lvl="1" indent="-342900" rtl="0">
              <a:buFont typeface="Arial" panose="020B0604020202020204" pitchFamily="34" charset="0"/>
              <a:buChar char="•"/>
            </a:pPr>
            <a:r>
              <a:rPr lang="fr-FR" sz="1600">
                <a:solidFill>
                  <a:srgbClr val="000000"/>
                </a:solidFill>
              </a:rPr>
              <a:t>Dépannage de routes statiques IPv6.</a:t>
            </a:r>
          </a:p>
          <a:p>
            <a:pPr marL="415985" lvl="1" indent="-342900" rtl="0">
              <a:buFont typeface="Arial" panose="020B0604020202020204" pitchFamily="34" charset="0"/>
              <a:buChar char="•"/>
            </a:pPr>
            <a:r>
              <a:rPr lang="fr-FR" sz="1600">
                <a:solidFill>
                  <a:srgbClr val="000000"/>
                </a:solidFill>
              </a:rPr>
              <a:t>Configuration de routes statiques IPv4.</a:t>
            </a:r>
          </a:p>
          <a:p>
            <a:pPr marL="415985" lvl="1" indent="-342900" rtl="0">
              <a:buFont typeface="Arial" panose="020B0604020202020204" pitchFamily="34" charset="0"/>
              <a:buChar char="•"/>
            </a:pPr>
            <a:r>
              <a:rPr lang="fr-FR" sz="1600">
                <a:solidFill>
                  <a:srgbClr val="000000"/>
                </a:solidFill>
              </a:rPr>
              <a:t>Configuration de routes par défaut IPv4.</a:t>
            </a:r>
          </a:p>
          <a:p>
            <a:pPr marL="415985" lvl="1" indent="-342900" rtl="0">
              <a:buFont typeface="Arial" panose="020B0604020202020204" pitchFamily="34" charset="0"/>
              <a:buChar char="•"/>
            </a:pPr>
            <a:r>
              <a:rPr lang="fr-FR" sz="1600">
                <a:solidFill>
                  <a:srgbClr val="000000"/>
                </a:solidFill>
              </a:rPr>
              <a:t>Configuration de routes statiques IPv6.</a:t>
            </a:r>
          </a:p>
        </p:txBody>
      </p:sp>
    </p:spTree>
    <p:extLst>
      <p:ext uri="{BB962C8B-B14F-4D97-AF65-F5344CB8AC3E}">
        <p14:creationId xmlns:p14="http://schemas.microsoft.com/office/powerpoint/2010/main" val="255643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a:xfrm>
            <a:off x="1" y="50629"/>
            <a:ext cx="9144000" cy="757551"/>
          </a:xfrm>
        </p:spPr>
        <p:txBody>
          <a:bodyPr/>
          <a:lstStyle/>
          <a:p>
            <a:pPr rtl="0"/>
            <a:r>
              <a:rPr lang="fr-FR"/>
              <a:t>Instructor Materials – Module 16 Planning Guide</a:t>
            </a:r>
          </a:p>
        </p:txBody>
      </p:sp>
      <p:sp>
        <p:nvSpPr>
          <p:cNvPr id="4099" name="Rectangle 34"/>
          <p:cNvSpPr>
            <a:spLocks noGrp="1" noChangeArrowheads="1"/>
          </p:cNvSpPr>
          <p:nvPr>
            <p:ph idx="1"/>
          </p:nvPr>
        </p:nvSpPr>
        <p:spPr>
          <a:xfrm>
            <a:off x="145357" y="808179"/>
            <a:ext cx="8433035" cy="3773247"/>
          </a:xfrm>
        </p:spPr>
        <p:txBody>
          <a:bodyPr/>
          <a:lstStyle/>
          <a:p>
            <a:pPr marL="0" indent="0" rtl="0">
              <a:buNone/>
            </a:pPr>
            <a:r>
              <a:rPr lang="fr-FR"/>
              <a:t>This PowerPoint deck is divided in two parts:</a:t>
            </a:r>
          </a:p>
          <a:p>
            <a:pPr rtl="0">
              <a:buFont typeface="Arial" panose="020B0604020202020204" pitchFamily="34" charset="0"/>
              <a:buChar char="•"/>
            </a:pPr>
            <a:r>
              <a:rPr lang="fr-FR"/>
              <a:t>Instructor Planning Guide</a:t>
            </a:r>
          </a:p>
          <a:p>
            <a:pPr lvl="1" rtl="0">
              <a:buFont typeface="Arial" panose="020B0604020202020204" pitchFamily="34" charset="0"/>
              <a:buChar char="•"/>
            </a:pPr>
            <a:r>
              <a:rPr lang="fr-FR"/>
              <a:t>Information to help you become familiar with the module</a:t>
            </a:r>
          </a:p>
          <a:p>
            <a:pPr lvl="1" rtl="0">
              <a:buFont typeface="Arial" panose="020B0604020202020204" pitchFamily="34" charset="0"/>
              <a:buChar char="•"/>
            </a:pPr>
            <a:r>
              <a:rPr lang="fr-FR"/>
              <a:t>Teaching aids</a:t>
            </a:r>
          </a:p>
          <a:p>
            <a:pPr rtl="0">
              <a:buFont typeface="Arial" panose="020B0604020202020204" pitchFamily="34" charset="0"/>
              <a:buChar char="•"/>
            </a:pPr>
            <a:r>
              <a:rPr lang="fr-FR"/>
              <a:t>Instructor Class Presentation</a:t>
            </a:r>
          </a:p>
          <a:p>
            <a:pPr lvl="1" rtl="0"/>
            <a:r>
              <a:rPr lang="fr-FR"/>
              <a:t>Optional slides that you can use in the classroom</a:t>
            </a:r>
          </a:p>
          <a:p>
            <a:pPr lvl="1" rtl="0"/>
            <a:r>
              <a:rPr lang="fr-FR"/>
              <a:t>Begins on slide # 8</a:t>
            </a:r>
          </a:p>
          <a:p>
            <a:pPr marL="142875" lvl="1" indent="0" algn="ctr" rtl="0">
              <a:buNone/>
            </a:pPr>
            <a:r>
              <a:rPr lang="fr-FR" sz="1600" b="1"/>
              <a:t>Note</a:t>
            </a:r>
            <a:r>
              <a:rPr lang="fr-FR" sz="1600"/>
              <a:t>: Remove the Planning Guide from this presentation before sharing with anyone.</a:t>
            </a:r>
          </a:p>
          <a:p>
            <a:pPr marL="0" indent="0" rtl="0">
              <a:buNone/>
            </a:pPr>
            <a:r>
              <a:rPr lang="fr-FR" sz="1600" b="1">
                <a:solidFill>
                  <a:schemeClr val="accent4"/>
                </a:solidFill>
              </a:rPr>
              <a:t>For additional help and resources go to the Instructor Home Page and Course Resources for this course. You also can visit the professional development site on netacad.com, the official Cisco Networking Academy Facebook page, or Instructor Only FB group.</a:t>
            </a:r>
          </a:p>
        </p:txBody>
      </p:sp>
    </p:spTree>
    <p:custDataLst>
      <p:tags r:id="rId1"/>
    </p:custDataLst>
    <p:extLst>
      <p:ext uri="{BB962C8B-B14F-4D97-AF65-F5344CB8AC3E}">
        <p14:creationId xmlns:p14="http://schemas.microsoft.com/office/powerpoint/2010/main" val="3599581950"/>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Conception Structurée</a:t>
            </a:r>
            <a:r>
              <a:rPr lang="en-US" dirty="0"/>
              <a:t/>
            </a:r>
            <a:br>
              <a:rPr lang="en-US" dirty="0"/>
            </a:br>
            <a:r>
              <a:rPr lang="fr-FR" sz="2400"/>
              <a:t>Travaux Pratiques - Dépannage de routes statiques et par défaut</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50693879-5816-3444-9D50-A12F1F37F5DE}"/>
              </a:ext>
            </a:extLst>
          </p:cNvPr>
          <p:cNvSpPr>
            <a:spLocks noGrp="1"/>
          </p:cNvSpPr>
          <p:nvPr>
            <p:ph idx="1"/>
          </p:nvPr>
        </p:nvSpPr>
        <p:spPr>
          <a:xfrm>
            <a:off x="431971" y="855419"/>
            <a:ext cx="8280057" cy="3073946"/>
          </a:xfrm>
        </p:spPr>
        <p:txBody>
          <a:bodyPr/>
          <a:lstStyle/>
          <a:p>
            <a:pPr marL="0" indent="0" algn="l" rtl="0"/>
            <a:r>
              <a:rPr lang="fr-FR" sz="1600">
                <a:solidFill>
                  <a:srgbClr val="000000"/>
                </a:solidFill>
              </a:rPr>
              <a:t>Au cours de ces travaux pratiques, vous aborderez les points suivants:</a:t>
            </a:r>
          </a:p>
          <a:p>
            <a:pPr marL="415985" lvl="1" indent="-342900" rtl="0">
              <a:buFont typeface="Arial" panose="020B0604020202020204" pitchFamily="34" charset="0"/>
              <a:buChar char="•"/>
            </a:pPr>
            <a:r>
              <a:rPr lang="fr-FR" sz="1600">
                <a:solidFill>
                  <a:srgbClr val="000000"/>
                </a:solidFill>
              </a:rPr>
              <a:t>Évaluer le fonctionnement du réseau.</a:t>
            </a:r>
          </a:p>
          <a:p>
            <a:pPr marL="415985" lvl="1" indent="-342900" rtl="0">
              <a:buFont typeface="Arial" panose="020B0604020202020204" pitchFamily="34" charset="0"/>
              <a:buChar char="•"/>
            </a:pPr>
            <a:r>
              <a:rPr lang="fr-FR" sz="1600">
                <a:solidFill>
                  <a:srgbClr val="000000"/>
                </a:solidFill>
              </a:rPr>
              <a:t>Recueillir des informations, créer un plan d'action et mettre en œuvre des corrections.</a:t>
            </a:r>
          </a:p>
        </p:txBody>
      </p:sp>
    </p:spTree>
    <p:extLst>
      <p:ext uri="{BB962C8B-B14F-4D97-AF65-F5344CB8AC3E}">
        <p14:creationId xmlns:p14="http://schemas.microsoft.com/office/powerpoint/2010/main" val="157523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rtl="0"/>
            <a:r>
              <a:rPr lang="fr-FR" sz="1400">
                <a:latin typeface="Arial" charset="0"/>
              </a:rPr>
              <a:t>Module Pratique et Questionnaire</a:t>
            </a:r>
            <a:r>
              <a:rPr lang="en-US" dirty="0">
                <a:latin typeface="Arial" charset="0"/>
              </a:rPr>
              <a:t/>
            </a:r>
            <a:br>
              <a:rPr lang="en-US" dirty="0">
                <a:latin typeface="Arial" charset="0"/>
              </a:rPr>
            </a:br>
            <a:r>
              <a:rPr lang="fr-FR">
                <a:latin typeface="Arial" charset="0"/>
              </a:rPr>
              <a:t>Qu'est-ce que j'ai appris dans ce module?</a:t>
            </a:r>
          </a:p>
        </p:txBody>
      </p:sp>
      <p:sp>
        <p:nvSpPr>
          <p:cNvPr id="2" name="Content Placeholder 1">
            <a:extLst>
              <a:ext uri="{FF2B5EF4-FFF2-40B4-BE49-F238E27FC236}">
                <a16:creationId xmlns:a16="http://schemas.microsoft.com/office/drawing/2014/main" xmlns:c15="http://schemas.microsoft.com/office/drawing/2012/chart" xmlns:c="http://schemas.openxmlformats.org/drawingml/2006/chart" xmlns="" id="{BAC22E0C-A8B9-7D4B-BC8E-95F5947642E5}"/>
              </a:ext>
            </a:extLst>
          </p:cNvPr>
          <p:cNvSpPr>
            <a:spLocks noGrp="1"/>
          </p:cNvSpPr>
          <p:nvPr>
            <p:ph idx="1"/>
          </p:nvPr>
        </p:nvSpPr>
        <p:spPr/>
        <p:txBody>
          <a:bodyPr/>
          <a:lstStyle/>
          <a:p>
            <a:pPr marL="182563" indent="-166688" rtl="0">
              <a:spcBef>
                <a:spcPts val="300"/>
              </a:spcBef>
              <a:spcAft>
                <a:spcPts val="300"/>
              </a:spcAft>
              <a:buFont typeface="Arial" panose="020B0604020202020204" pitchFamily="34" charset="0"/>
              <a:buChar char="•"/>
            </a:pPr>
            <a:r>
              <a:rPr lang="fr-FR" sz="1600"/>
              <a:t>Un hôte envoie un paquet à un autre hôte et l'envoie à l'adresse de passerelle par défaut.</a:t>
            </a:r>
          </a:p>
          <a:p>
            <a:pPr marL="182563" indent="-166688" rtl="0">
              <a:spcBef>
                <a:spcPts val="300"/>
              </a:spcBef>
              <a:spcAft>
                <a:spcPts val="300"/>
              </a:spcAft>
              <a:buFont typeface="Arial" panose="020B0604020202020204" pitchFamily="34" charset="0"/>
              <a:buChar char="•"/>
            </a:pPr>
            <a:r>
              <a:rPr lang="fr-FR" sz="1600"/>
              <a:t>Lorsque le paquet arrive sur une interface de routeur, il décapsule le paquet et recherche dans la table de routage une entrée de réseau de destination correspondante</a:t>
            </a:r>
          </a:p>
          <a:p>
            <a:pPr marL="182563" indent="-166688" rtl="0">
              <a:spcBef>
                <a:spcPts val="300"/>
              </a:spcBef>
              <a:spcAft>
                <a:spcPts val="300"/>
              </a:spcAft>
              <a:buFont typeface="Arial" panose="020B0604020202020204" pitchFamily="34" charset="0"/>
              <a:buChar char="•"/>
            </a:pPr>
            <a:r>
              <a:rPr lang="fr-FR" sz="1600"/>
              <a:t>Si l'adresse IP de destination:</a:t>
            </a:r>
          </a:p>
          <a:p>
            <a:pPr marL="371475" lvl="1" indent="-166688" rtl="0">
              <a:buFont typeface="Arial" panose="020B0604020202020204" pitchFamily="34" charset="0"/>
              <a:buChar char="•"/>
            </a:pPr>
            <a:r>
              <a:rPr lang="fr-FR"/>
              <a:t>Correspond à une entrée de route statique, le routeur utilisera la route statique pour identifier l'adresse IP du tronçon suivant ou l'interface de sortie.</a:t>
            </a:r>
          </a:p>
          <a:p>
            <a:pPr marL="371475" lvl="1" indent="-166688" rtl="0">
              <a:buFont typeface="Arial" panose="020B0604020202020204" pitchFamily="34" charset="0"/>
              <a:buChar char="•"/>
            </a:pPr>
            <a:r>
              <a:rPr lang="fr-FR"/>
              <a:t>Ne correspond pas à une route spécifique au réseau de destination, alors le routeur utilisera la route statique par défaut (si configuré).</a:t>
            </a:r>
          </a:p>
          <a:p>
            <a:pPr marL="371475" lvl="1" indent="-166688" rtl="0">
              <a:buFont typeface="Arial" panose="020B0604020202020204" pitchFamily="34" charset="0"/>
              <a:buChar char="•"/>
            </a:pPr>
            <a:r>
              <a:rPr lang="fr-FR"/>
              <a:t>Ne correspond pas à une entrée de table de routage, alors le routeur abandonnera le paquet et renvoie un message ICMP à la source.</a:t>
            </a:r>
          </a:p>
          <a:p>
            <a:pPr marL="182563" indent="-166688" rtl="0">
              <a:spcBef>
                <a:spcPts val="300"/>
              </a:spcBef>
              <a:spcAft>
                <a:spcPts val="300"/>
              </a:spcAft>
              <a:buFont typeface="Arial" panose="020B0604020202020204" pitchFamily="34" charset="0"/>
              <a:buChar char="•"/>
            </a:pPr>
            <a:r>
              <a:rPr lang="fr-FR" sz="1600"/>
              <a:t>Si le routeur correspond à une entrée de table de routage, le routeur encapsule le paquet et le transfère via l'interface appropriée. </a:t>
            </a:r>
          </a:p>
          <a:p>
            <a:pPr marL="182563" indent="-166688" rtl="0">
              <a:spcBef>
                <a:spcPts val="300"/>
              </a:spcBef>
              <a:spcAft>
                <a:spcPts val="300"/>
              </a:spcAft>
              <a:buFont typeface="Arial" panose="020B0604020202020204" pitchFamily="34" charset="0"/>
              <a:buChar char="•"/>
            </a:pPr>
            <a:r>
              <a:rPr lang="fr-FR" sz="1600"/>
              <a:t>Le paquet est transféré du routeur au routeur jusqu'à ce qu'il atteigne son réseau de destination.</a:t>
            </a:r>
          </a:p>
        </p:txBody>
      </p:sp>
    </p:spTree>
    <p:custDataLst>
      <p:tags r:id="rId1"/>
    </p:custDataLst>
    <p:extLst>
      <p:ext uri="{BB962C8B-B14F-4D97-AF65-F5344CB8AC3E}">
        <p14:creationId xmlns:p14="http://schemas.microsoft.com/office/powerpoint/2010/main" val="2548999575"/>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rtl="0"/>
            <a:r>
              <a:rPr lang="fr-FR" sz="1400">
                <a:latin typeface="Arial" charset="0"/>
              </a:rPr>
              <a:t>Module pratique et questionnaire</a:t>
            </a:r>
            <a:r>
              <a:rPr lang="en-US" dirty="0">
                <a:latin typeface="Arial" charset="0"/>
              </a:rPr>
              <a:t/>
            </a:r>
            <a:br>
              <a:rPr lang="en-US" dirty="0">
                <a:latin typeface="Arial" charset="0"/>
              </a:rPr>
            </a:br>
            <a:r>
              <a:rPr lang="fr-FR">
                <a:latin typeface="Arial" charset="0"/>
              </a:rPr>
              <a:t>Qu'est-ce que j'ai appris dans ce module? (Suite)</a:t>
            </a:r>
          </a:p>
        </p:txBody>
      </p:sp>
      <p:sp>
        <p:nvSpPr>
          <p:cNvPr id="2" name="Content Placeholder 1">
            <a:extLst>
              <a:ext uri="{FF2B5EF4-FFF2-40B4-BE49-F238E27FC236}">
                <a16:creationId xmlns:a16="http://schemas.microsoft.com/office/drawing/2014/main" xmlns:c15="http://schemas.microsoft.com/office/drawing/2012/chart" xmlns:c="http://schemas.openxmlformats.org/drawingml/2006/chart" xmlns="" id="{BAC22E0C-A8B9-7D4B-BC8E-95F5947642E5}"/>
              </a:ext>
            </a:extLst>
          </p:cNvPr>
          <p:cNvSpPr>
            <a:spLocks noGrp="1"/>
          </p:cNvSpPr>
          <p:nvPr>
            <p:ph idx="1"/>
          </p:nvPr>
        </p:nvSpPr>
        <p:spPr/>
        <p:txBody>
          <a:bodyPr/>
          <a:lstStyle/>
          <a:p>
            <a:pPr marL="182563" indent="-166688" rtl="0">
              <a:spcBef>
                <a:spcPts val="300"/>
              </a:spcBef>
              <a:spcAft>
                <a:spcPts val="300"/>
              </a:spcAft>
              <a:buFont typeface="Arial" panose="020B0604020202020204" pitchFamily="34" charset="0"/>
              <a:buChar char="•"/>
            </a:pPr>
            <a:r>
              <a:rPr lang="fr-FR" sz="1600"/>
              <a:t>Lorsque le paquet atteint le réseau de destination, ce routeur recherche une correspondance dans la table de routage.</a:t>
            </a:r>
          </a:p>
          <a:p>
            <a:pPr marL="182563" indent="-166688" rtl="0">
              <a:spcBef>
                <a:spcPts val="300"/>
              </a:spcBef>
              <a:spcAft>
                <a:spcPts val="300"/>
              </a:spcAft>
              <a:buFont typeface="Arial" panose="020B0604020202020204" pitchFamily="34" charset="0"/>
              <a:buChar char="•"/>
            </a:pPr>
            <a:r>
              <a:rPr lang="fr-FR" sz="1600"/>
              <a:t>Lorsque l'adresse IP de destination correspond à une interface Ethernet directement connectée, le routeur recherche dans la table ARP l'adresse MAC de couche 2 de l'adresse IP de destination. </a:t>
            </a:r>
          </a:p>
          <a:p>
            <a:pPr marL="182563" indent="-166688" rtl="0">
              <a:spcBef>
                <a:spcPts val="300"/>
              </a:spcBef>
              <a:spcAft>
                <a:spcPts val="300"/>
              </a:spcAft>
              <a:buFont typeface="Arial" panose="020B0604020202020204" pitchFamily="34" charset="0"/>
              <a:buChar char="•"/>
            </a:pPr>
            <a:r>
              <a:rPr lang="fr-FR" sz="1600"/>
              <a:t>Si aucune entrée ARP n'existe, le routeur envoie une requête ARP via l'interface Ethernet</a:t>
            </a:r>
          </a:p>
          <a:p>
            <a:pPr marL="182563" indent="-166688" rtl="0">
              <a:spcBef>
                <a:spcPts val="300"/>
              </a:spcBef>
              <a:spcAft>
                <a:spcPts val="300"/>
              </a:spcAft>
              <a:buFont typeface="Arial" panose="020B0604020202020204" pitchFamily="34" charset="0"/>
              <a:buChar char="•"/>
            </a:pPr>
            <a:r>
              <a:rPr lang="fr-FR" sz="1600"/>
              <a:t>L'hôte de destination répond avec une réponse ARP contenant son adresse MAC.</a:t>
            </a:r>
          </a:p>
          <a:p>
            <a:pPr marL="182563" indent="-166688" rtl="0">
              <a:spcBef>
                <a:spcPts val="300"/>
              </a:spcBef>
              <a:spcAft>
                <a:spcPts val="300"/>
              </a:spcAft>
              <a:buFont typeface="Arial" panose="020B0604020202020204" pitchFamily="34" charset="0"/>
              <a:buChar char="•"/>
            </a:pPr>
            <a:r>
              <a:rPr lang="fr-FR" sz="1600"/>
              <a:t>Le routeur encapsule alors le paquet dans une nouvelle trame. Il utilise l'adresse MAC de l'hôte de destination comme adresse MAC de destination de la trame, et l'adresse MAC de l'interface Ethernet du routeur comme adresse MAC source dans la trame.</a:t>
            </a:r>
          </a:p>
          <a:p>
            <a:pPr marL="182563" indent="-166688" rtl="0">
              <a:spcBef>
                <a:spcPts val="300"/>
              </a:spcBef>
              <a:spcAft>
                <a:spcPts val="300"/>
              </a:spcAft>
              <a:buFont typeface="Arial" panose="020B0604020202020204" pitchFamily="34" charset="0"/>
              <a:buChar char="•"/>
            </a:pPr>
            <a:r>
              <a:rPr lang="fr-FR" sz="1600"/>
              <a:t>La trame est transmise via l'interface appropriée.</a:t>
            </a:r>
          </a:p>
          <a:p>
            <a:pPr marL="182563" indent="-166688" rtl="0">
              <a:spcBef>
                <a:spcPts val="300"/>
              </a:spcBef>
              <a:spcAft>
                <a:spcPts val="300"/>
              </a:spcAft>
              <a:buFont typeface="Arial" panose="020B0604020202020204" pitchFamily="34" charset="0"/>
              <a:buChar char="•"/>
            </a:pPr>
            <a:r>
              <a:rPr lang="fr-FR" sz="1600"/>
              <a:t>Le paquet arrive sur l'interface de la carte d'interface réseau (NIC) de l'hôte de destination et est traité en conséquence.</a:t>
            </a:r>
          </a:p>
        </p:txBody>
      </p:sp>
    </p:spTree>
    <p:custDataLst>
      <p:tags r:id="rId1"/>
    </p:custDataLst>
    <p:extLst>
      <p:ext uri="{BB962C8B-B14F-4D97-AF65-F5344CB8AC3E}">
        <p14:creationId xmlns:p14="http://schemas.microsoft.com/office/powerpoint/2010/main" val="2045065826"/>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rtl="0"/>
            <a:r>
              <a:rPr lang="fr-FR" sz="1400">
                <a:latin typeface="Arial" charset="0"/>
              </a:rPr>
              <a:t>Module pratique et questionnaire</a:t>
            </a:r>
            <a:r>
              <a:rPr lang="en-US" dirty="0">
                <a:latin typeface="Arial" charset="0"/>
              </a:rPr>
              <a:t/>
            </a:r>
            <a:br>
              <a:rPr lang="en-US" dirty="0">
                <a:latin typeface="Arial" charset="0"/>
              </a:rPr>
            </a:br>
            <a:r>
              <a:rPr lang="fr-FR">
                <a:latin typeface="Arial" charset="0"/>
              </a:rPr>
              <a:t>Qu'est-ce que j'ai appris dans ce module? (Suite)</a:t>
            </a:r>
          </a:p>
        </p:txBody>
      </p:sp>
      <p:sp>
        <p:nvSpPr>
          <p:cNvPr id="2" name="Content Placeholder 1">
            <a:extLst>
              <a:ext uri="{FF2B5EF4-FFF2-40B4-BE49-F238E27FC236}">
                <a16:creationId xmlns:a16="http://schemas.microsoft.com/office/drawing/2014/main" xmlns:c15="http://schemas.microsoft.com/office/drawing/2012/chart" xmlns:c="http://schemas.openxmlformats.org/drawingml/2006/chart" xmlns="" id="{BAC22E0C-A8B9-7D4B-BC8E-95F5947642E5}"/>
              </a:ext>
            </a:extLst>
          </p:cNvPr>
          <p:cNvSpPr>
            <a:spLocks noGrp="1"/>
          </p:cNvSpPr>
          <p:nvPr>
            <p:ph idx="1"/>
          </p:nvPr>
        </p:nvSpPr>
        <p:spPr/>
        <p:txBody>
          <a:bodyPr/>
          <a:lstStyle/>
          <a:p>
            <a:pPr marL="15875" indent="0" rtl="0">
              <a:spcBef>
                <a:spcPts val="300"/>
              </a:spcBef>
              <a:spcAft>
                <a:spcPts val="300"/>
              </a:spcAft>
              <a:buNone/>
            </a:pPr>
            <a:r>
              <a:rPr lang="fr-FR" sz="1600"/>
              <a:t>Les commandes courantes de dépannage IOS pour dépanner les routes statiques et par défaut IPv4 incluent:</a:t>
            </a:r>
          </a:p>
          <a:p>
            <a:pPr marL="182563" indent="-166688" rtl="0">
              <a:spcBef>
                <a:spcPts val="300"/>
              </a:spcBef>
              <a:spcAft>
                <a:spcPts val="300"/>
              </a:spcAft>
              <a:buFont typeface="Arial" panose="020B0604020202020204" pitchFamily="34" charset="0"/>
              <a:buChar char="•"/>
            </a:pPr>
            <a:r>
              <a:rPr lang="fr-FR" sz="1400" b="1"/>
              <a:t>ping</a:t>
            </a:r>
          </a:p>
          <a:p>
            <a:pPr marL="182563" indent="-166688" rtl="0">
              <a:spcBef>
                <a:spcPts val="300"/>
              </a:spcBef>
              <a:spcAft>
                <a:spcPts val="300"/>
              </a:spcAft>
              <a:buFont typeface="Arial" panose="020B0604020202020204" pitchFamily="34" charset="0"/>
              <a:buChar char="•"/>
            </a:pPr>
            <a:r>
              <a:rPr lang="fr-FR" sz="1400" b="1"/>
              <a:t>traceroute</a:t>
            </a:r>
          </a:p>
          <a:p>
            <a:pPr marL="182563" indent="-166688" rtl="0">
              <a:spcBef>
                <a:spcPts val="300"/>
              </a:spcBef>
              <a:spcAft>
                <a:spcPts val="300"/>
              </a:spcAft>
              <a:buFont typeface="Arial" panose="020B0604020202020204" pitchFamily="34" charset="0"/>
              <a:buChar char="•"/>
            </a:pPr>
            <a:r>
              <a:rPr lang="fr-FR" sz="1400" b="1"/>
              <a:t>show ip route</a:t>
            </a:r>
          </a:p>
          <a:p>
            <a:pPr marL="182563" indent="-166688" rtl="0">
              <a:spcBef>
                <a:spcPts val="300"/>
              </a:spcBef>
              <a:spcAft>
                <a:spcPts val="300"/>
              </a:spcAft>
              <a:buFont typeface="Arial" panose="020B0604020202020204" pitchFamily="34" charset="0"/>
              <a:buChar char="•"/>
            </a:pPr>
            <a:r>
              <a:rPr lang="fr-FR" sz="1400" b="1"/>
              <a:t>show ip interface brief</a:t>
            </a:r>
          </a:p>
          <a:p>
            <a:pPr marL="182563" indent="-166688" rtl="0">
              <a:spcBef>
                <a:spcPts val="300"/>
              </a:spcBef>
              <a:spcAft>
                <a:spcPts val="300"/>
              </a:spcAft>
              <a:buFont typeface="Arial" panose="020B0604020202020204" pitchFamily="34" charset="0"/>
              <a:buChar char="•"/>
            </a:pPr>
            <a:r>
              <a:rPr lang="fr-FR" sz="1400" b="1"/>
              <a:t>show cdp neighbors detail</a:t>
            </a:r>
          </a:p>
        </p:txBody>
      </p:sp>
    </p:spTree>
    <p:custDataLst>
      <p:tags r:id="rId1"/>
    </p:custDataLst>
    <p:extLst>
      <p:ext uri="{BB962C8B-B14F-4D97-AF65-F5344CB8AC3E}">
        <p14:creationId xmlns:p14="http://schemas.microsoft.com/office/powerpoint/2010/main" val="4271908604"/>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D0DBD329-AB20-664C-9697-486FE5CED9B9}"/>
              </a:ext>
            </a:extLst>
          </p:cNvPr>
          <p:cNvSpPr>
            <a:spLocks noGrp="1"/>
          </p:cNvSpPr>
          <p:nvPr>
            <p:ph type="title"/>
          </p:nvPr>
        </p:nvSpPr>
        <p:spPr>
          <a:xfrm>
            <a:off x="0" y="189238"/>
            <a:ext cx="9144000" cy="609708"/>
          </a:xfrm>
        </p:spPr>
        <p:txBody>
          <a:bodyPr/>
          <a:lstStyle/>
          <a:p>
            <a:pPr rtl="0"/>
            <a:r>
              <a:rPr lang="fr-FR"/>
              <a:t>What to Expect in this Module</a:t>
            </a:r>
          </a:p>
        </p:txBody>
      </p:sp>
      <p:sp>
        <p:nvSpPr>
          <p:cNvPr id="2" name="Content Placeholder 1">
            <a:extLst>
              <a:ext uri="{FF2B5EF4-FFF2-40B4-BE49-F238E27FC236}">
                <a16:creationId xmlns:a16="http://schemas.microsoft.com/office/drawing/2014/main" xmlns:c15="http://schemas.microsoft.com/office/drawing/2012/chart" xmlns:c="http://schemas.openxmlformats.org/drawingml/2006/chart" xmlns="" id="{C2EDE137-350D-6D47-BD51-750CD198389A}"/>
              </a:ext>
            </a:extLst>
          </p:cNvPr>
          <p:cNvSpPr>
            <a:spLocks noGrp="1"/>
          </p:cNvSpPr>
          <p:nvPr>
            <p:ph idx="1"/>
          </p:nvPr>
        </p:nvSpPr>
        <p:spPr>
          <a:xfrm>
            <a:off x="144065" y="798945"/>
            <a:ext cx="8853286" cy="346366"/>
          </a:xfrm>
        </p:spPr>
        <p:txBody>
          <a:bodyPr/>
          <a:lstStyle/>
          <a:p>
            <a:pPr rtl="0"/>
            <a:r>
              <a:rPr lang="fr-FR"/>
              <a:t>To facilitate learning, the following features within the GUI may be included in this module:</a:t>
            </a:r>
          </a:p>
          <a:p>
            <a:endParaRPr lang="en-US" dirty="0"/>
          </a:p>
          <a:p>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xmlns:c15="http://schemas.microsoft.com/office/drawing/2012/chart" xmlns:c="http://schemas.openxmlformats.org/drawingml/2006/chart" xmlns="" id="{24EE699F-A87C-2246-9235-C1DFDF6B2651}"/>
              </a:ext>
            </a:extLst>
          </p:cNvPr>
          <p:cNvGraphicFramePr>
            <a:graphicFrameLocks noGrp="1"/>
          </p:cNvGraphicFramePr>
          <p:nvPr>
            <p:extLst/>
          </p:nvPr>
        </p:nvGraphicFramePr>
        <p:xfrm>
          <a:off x="301658" y="1145310"/>
          <a:ext cx="8557528" cy="3006492"/>
        </p:xfrm>
        <a:graphic>
          <a:graphicData uri="http://schemas.openxmlformats.org/drawingml/2006/table">
            <a:tbl>
              <a:tblPr firstRow="1" bandRow="1">
                <a:tableStyleId>{5C22544A-7EE6-4342-B048-85BDC9FD1C3A}</a:tableStyleId>
              </a:tblPr>
              <a:tblGrid>
                <a:gridCol w="2140558">
                  <a:extLst>
                    <a:ext uri="{9D8B030D-6E8A-4147-A177-3AD203B41FA5}">
                      <a16:colId xmlns:a16="http://schemas.microsoft.com/office/drawing/2014/main" xmlns:c15="http://schemas.microsoft.com/office/drawing/2012/chart" xmlns:c="http://schemas.openxmlformats.org/drawingml/2006/chart" xmlns="" val="200107645"/>
                    </a:ext>
                  </a:extLst>
                </a:gridCol>
                <a:gridCol w="6416970">
                  <a:extLst>
                    <a:ext uri="{9D8B030D-6E8A-4147-A177-3AD203B41FA5}">
                      <a16:colId xmlns:a16="http://schemas.microsoft.com/office/drawing/2014/main" xmlns:c15="http://schemas.microsoft.com/office/drawing/2012/chart" xmlns:c="http://schemas.openxmlformats.org/drawingml/2006/chart" xmlns="" val="2648404099"/>
                    </a:ext>
                  </a:extLst>
                </a:gridCol>
              </a:tblGrid>
              <a:tr h="265091">
                <a:tc>
                  <a:txBody>
                    <a:bodyPr/>
                    <a:lstStyle/>
                    <a:p>
                      <a:pPr rtl="0"/>
                      <a:r>
                        <a:rPr lang="fr-FR"/>
                        <a:t>Feature</a:t>
                      </a:r>
                    </a:p>
                  </a:txBody>
                  <a:tcPr/>
                </a:tc>
                <a:tc>
                  <a:txBody>
                    <a:bodyPr/>
                    <a:lstStyle/>
                    <a:p>
                      <a:pPr rtl="0"/>
                      <a:r>
                        <a:rPr lang="fr-FR"/>
                        <a:t>Description</a:t>
                      </a:r>
                    </a:p>
                  </a:txBody>
                  <a:tcPr/>
                </a:tc>
                <a:extLst>
                  <a:ext uri="{0D108BD9-81ED-4DB2-BD59-A6C34878D82A}">
                    <a16:rowId xmlns:a16="http://schemas.microsoft.com/office/drawing/2014/main" xmlns:c15="http://schemas.microsoft.com/office/drawing/2012/chart" xmlns:c="http://schemas.openxmlformats.org/drawingml/2006/chart" xmlns="" val="367710602"/>
                  </a:ext>
                </a:extLst>
              </a:tr>
              <a:tr h="331556">
                <a:tc>
                  <a:txBody>
                    <a:bodyPr/>
                    <a:lstStyle/>
                    <a:p>
                      <a:pPr algn="l" rtl="0" fontAlgn="b"/>
                      <a:r>
                        <a:rPr lang="fr-FR" sz="1400" b="0" i="0" u="none" strike="noStrike">
                          <a:solidFill>
                            <a:srgbClr val="000000"/>
                          </a:solidFill>
                          <a:effectLst/>
                          <a:latin typeface="+mn-lt"/>
                        </a:rPr>
                        <a:t>Animations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a:t>Expose learners to new skills and concepts.</a:t>
                      </a:r>
                    </a:p>
                  </a:txBody>
                  <a:tcPr/>
                </a:tc>
                <a:extLst>
                  <a:ext uri="{0D108BD9-81ED-4DB2-BD59-A6C34878D82A}">
                    <a16:rowId xmlns:a16="http://schemas.microsoft.com/office/drawing/2014/main" xmlns:c15="http://schemas.microsoft.com/office/drawing/2012/chart" xmlns:c="http://schemas.openxmlformats.org/drawingml/2006/chart" xmlns="" val="698835149"/>
                  </a:ext>
                </a:extLst>
              </a:tr>
              <a:tr h="37941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fr-FR" sz="1400" b="0" i="0" u="none" strike="noStrike">
                          <a:solidFill>
                            <a:srgbClr val="000000"/>
                          </a:solidFill>
                          <a:effectLst/>
                          <a:latin typeface="+mn-lt"/>
                        </a:rPr>
                        <a:t>Videos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a:t>Expose learners to new skills and concepts.</a:t>
                      </a:r>
                    </a:p>
                  </a:txBody>
                  <a:tcPr/>
                </a:tc>
                <a:extLst>
                  <a:ext uri="{0D108BD9-81ED-4DB2-BD59-A6C34878D82A}">
                    <a16:rowId xmlns:a16="http://schemas.microsoft.com/office/drawing/2014/main" xmlns:c15="http://schemas.microsoft.com/office/drawing/2012/chart" xmlns:c="http://schemas.openxmlformats.org/drawingml/2006/chart" xmlns="" val="904576505"/>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fr-FR" sz="1400" b="0" i="0" u="none" strike="noStrike">
                          <a:solidFill>
                            <a:srgbClr val="000000"/>
                          </a:solidFill>
                          <a:effectLst/>
                          <a:latin typeface="+mn-lt"/>
                        </a:rPr>
                        <a:t>Check Your Understanding(CYU)</a:t>
                      </a:r>
                    </a:p>
                    <a:p>
                      <a:pPr algn="l" fontAlgn="b"/>
                      <a:endParaRPr lang="en-US" sz="1400" b="0" i="0" u="none" strike="noStrike" dirty="0">
                        <a:solidFill>
                          <a:srgbClr val="000000"/>
                        </a:solidFill>
                        <a:effectLst/>
                        <a:latin typeface="+mn-lt"/>
                      </a:endParaRPr>
                    </a:p>
                  </a:txBody>
                  <a:tcPr marL="9525" marR="9525" marT="9525" marB="0" anchor="b"/>
                </a:tc>
                <a:tc>
                  <a:txBody>
                    <a:bodyPr/>
                    <a:lstStyle/>
                    <a:p>
                      <a:pPr rtl="0"/>
                      <a:r>
                        <a:rPr lang="fr-FR"/>
                        <a:t>Per topic online quiz to help learners gauge content understanding. </a:t>
                      </a:r>
                    </a:p>
                  </a:txBody>
                  <a:tcPr/>
                </a:tc>
                <a:extLst>
                  <a:ext uri="{0D108BD9-81ED-4DB2-BD59-A6C34878D82A}">
                    <a16:rowId xmlns:a16="http://schemas.microsoft.com/office/drawing/2014/main" xmlns:c15="http://schemas.microsoft.com/office/drawing/2012/chart" xmlns:c="http://schemas.openxmlformats.org/drawingml/2006/chart" xmlns="" val="2876586054"/>
                  </a:ext>
                </a:extLst>
              </a:tr>
              <a:tr h="178145">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fr-FR" sz="1400" b="0" i="0" u="none" strike="noStrike">
                          <a:solidFill>
                            <a:srgbClr val="000000"/>
                          </a:solidFill>
                          <a:effectLst/>
                          <a:latin typeface="+mn-lt"/>
                        </a:rPr>
                        <a:t>Interactive Activities</a:t>
                      </a:r>
                    </a:p>
                  </a:txBody>
                  <a:tcPr marL="9525" marR="9525" marT="9525" marB="0" anchor="b"/>
                </a:tc>
                <a:tc>
                  <a:txBody>
                    <a:bodyPr/>
                    <a:lstStyle/>
                    <a:p>
                      <a:pPr rtl="0"/>
                      <a:r>
                        <a:rPr lang="fr-FR"/>
                        <a:t>A variety of formats to help learners gauge content understanding.</a:t>
                      </a:r>
                    </a:p>
                  </a:txBody>
                  <a:tcPr/>
                </a:tc>
                <a:extLst>
                  <a:ext uri="{0D108BD9-81ED-4DB2-BD59-A6C34878D82A}">
                    <a16:rowId xmlns:a16="http://schemas.microsoft.com/office/drawing/2014/main" xmlns:c15="http://schemas.microsoft.com/office/drawing/2012/chart" xmlns:c="http://schemas.openxmlformats.org/drawingml/2006/chart" xmlns="" val="3454703549"/>
                  </a:ext>
                </a:extLst>
              </a:tr>
              <a:tr h="215293">
                <a:tc>
                  <a:txBody>
                    <a:bodyPr/>
                    <a:lstStyle/>
                    <a:p>
                      <a:pPr algn="l" rtl="0" fontAlgn="b"/>
                      <a:r>
                        <a:rPr lang="fr-FR" sz="1400" b="0" i="0" u="none" strike="noStrike">
                          <a:solidFill>
                            <a:srgbClr val="000000"/>
                          </a:solidFill>
                          <a:effectLst/>
                          <a:latin typeface="+mn-lt"/>
                        </a:rPr>
                        <a:t>Syntax Checker</a:t>
                      </a:r>
                    </a:p>
                  </a:txBody>
                  <a:tcPr marL="9525" marR="9525" marT="9525" marB="0" anchor="b"/>
                </a:tc>
                <a:tc>
                  <a:txBody>
                    <a:bodyPr/>
                    <a:lstStyle/>
                    <a:p>
                      <a:pPr rtl="0"/>
                      <a:r>
                        <a:rPr lang="fr-FR"/>
                        <a:t>Small simulations that expose learners to Cisco command line to practice configuration skills.</a:t>
                      </a:r>
                    </a:p>
                  </a:txBody>
                  <a:tcPr/>
                </a:tc>
                <a:extLst>
                  <a:ext uri="{0D108BD9-81ED-4DB2-BD59-A6C34878D82A}">
                    <a16:rowId xmlns:a16="http://schemas.microsoft.com/office/drawing/2014/main" xmlns:c15="http://schemas.microsoft.com/office/drawing/2012/chart" xmlns:c="http://schemas.openxmlformats.org/drawingml/2006/chart" xmlns="" val="2195331658"/>
                  </a:ext>
                </a:extLst>
              </a:tr>
              <a:tr h="265091">
                <a:tc>
                  <a:txBody>
                    <a:bodyPr/>
                    <a:lstStyle/>
                    <a:p>
                      <a:pPr algn="l" rtl="0" fontAlgn="b"/>
                      <a:r>
                        <a:rPr lang="fr-FR" sz="1400" b="0" i="0" u="none" strike="noStrike">
                          <a:solidFill>
                            <a:srgbClr val="000000"/>
                          </a:solidFill>
                          <a:effectLst/>
                          <a:latin typeface="+mn-lt"/>
                        </a:rPr>
                        <a:t>PT Activity</a:t>
                      </a:r>
                    </a:p>
                  </a:txBody>
                  <a:tcPr marL="9525" marR="9525" marT="9525" marB="0" anchor="b"/>
                </a:tc>
                <a:tc>
                  <a:txBody>
                    <a:bodyPr/>
                    <a:lstStyle/>
                    <a:p>
                      <a:pPr rtl="0"/>
                      <a:r>
                        <a:rPr lang="fr-FR"/>
                        <a:t>Simulation and modeling activities designed to explore, acquire, reinforce, and expand skills.</a:t>
                      </a:r>
                    </a:p>
                  </a:txBody>
                  <a:tcPr/>
                </a:tc>
                <a:extLst>
                  <a:ext uri="{0D108BD9-81ED-4DB2-BD59-A6C34878D82A}">
                    <a16:rowId xmlns:a16="http://schemas.microsoft.com/office/drawing/2014/main" xmlns:c15="http://schemas.microsoft.com/office/drawing/2012/chart" xmlns:c="http://schemas.openxmlformats.org/drawingml/2006/chart" xmlns="" val="3727131555"/>
                  </a:ext>
                </a:extLst>
              </a:tr>
            </a:tbl>
          </a:graphicData>
        </a:graphic>
      </p:graphicFrame>
    </p:spTree>
    <p:custDataLst>
      <p:tags r:id="rId1"/>
    </p:custDataLst>
    <p:extLst>
      <p:ext uri="{BB962C8B-B14F-4D97-AF65-F5344CB8AC3E}">
        <p14:creationId xmlns:p14="http://schemas.microsoft.com/office/powerpoint/2010/main" val="12215396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xmlns:c15="http://schemas.microsoft.com/office/drawing/2012/chart" xmlns:c="http://schemas.openxmlformats.org/drawingml/2006/chart" xmlns="" id="{2D10C50B-ED86-4E5D-BD0F-658911DFEF9B}"/>
              </a:ext>
            </a:extLst>
          </p:cNvPr>
          <p:cNvSpPr>
            <a:spLocks noGrp="1"/>
          </p:cNvSpPr>
          <p:nvPr>
            <p:ph type="title"/>
          </p:nvPr>
        </p:nvSpPr>
        <p:spPr>
          <a:xfrm>
            <a:off x="0" y="-15285"/>
            <a:ext cx="9144000" cy="757238"/>
          </a:xfrm>
        </p:spPr>
        <p:txBody>
          <a:bodyPr/>
          <a:lstStyle/>
          <a:p>
            <a:pPr rtl="0"/>
            <a:r>
              <a:rPr lang="fr-FR"/>
              <a:t>What to Expect in this Module (Cont.)</a:t>
            </a:r>
          </a:p>
        </p:txBody>
      </p:sp>
      <p:sp>
        <p:nvSpPr>
          <p:cNvPr id="6" name="Content Placeholder 1">
            <a:extLst>
              <a:ext uri="{FF2B5EF4-FFF2-40B4-BE49-F238E27FC236}">
                <a16:creationId xmlns:a16="http://schemas.microsoft.com/office/drawing/2014/main" xmlns:c15="http://schemas.microsoft.com/office/drawing/2012/chart" xmlns:c="http://schemas.openxmlformats.org/drawingml/2006/chart" xmlns="" id="{031D3D35-BC84-421A-A5F0-48081A310F8E}"/>
              </a:ext>
            </a:extLst>
          </p:cNvPr>
          <p:cNvSpPr txBox="1">
            <a:spLocks/>
          </p:cNvSpPr>
          <p:nvPr/>
        </p:nvSpPr>
        <p:spPr bwMode="auto">
          <a:xfrm>
            <a:off x="106756" y="668963"/>
            <a:ext cx="8853286" cy="34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rtl="0"/>
            <a:r>
              <a:rPr lang="fr-FR"/>
              <a:t>To facilitate learning, the following features may be included in this module:</a:t>
            </a:r>
          </a:p>
          <a:p>
            <a:pPr marL="0" indent="0">
              <a:buNone/>
            </a:pPr>
            <a:endParaRPr lang="en-US" dirty="0"/>
          </a:p>
          <a:p>
            <a:pPr marL="0" indent="0">
              <a:buFont typeface="Wingdings" panose="05000000000000000000" pitchFamily="2" charset="2"/>
              <a:buNone/>
            </a:pPr>
            <a:endParaRPr lang="en-US" dirty="0"/>
          </a:p>
        </p:txBody>
      </p:sp>
      <p:graphicFrame>
        <p:nvGraphicFramePr>
          <p:cNvPr id="4" name="Content Placeholder 3">
            <a:extLst>
              <a:ext uri="{FF2B5EF4-FFF2-40B4-BE49-F238E27FC236}">
                <a16:creationId xmlns:a16="http://schemas.microsoft.com/office/drawing/2014/main" xmlns:c15="http://schemas.microsoft.com/office/drawing/2012/chart" xmlns:c="http://schemas.openxmlformats.org/drawingml/2006/chart" xmlns="" id="{DDD52CCD-9D1E-4CC4-815A-A5967A0831D9}"/>
              </a:ext>
            </a:extLst>
          </p:cNvPr>
          <p:cNvGraphicFramePr>
            <a:graphicFrameLocks noGrp="1"/>
          </p:cNvGraphicFramePr>
          <p:nvPr>
            <p:ph idx="1"/>
            <p:extLst/>
          </p:nvPr>
        </p:nvGraphicFramePr>
        <p:xfrm>
          <a:off x="106756" y="1279280"/>
          <a:ext cx="8595235" cy="1950720"/>
        </p:xfrm>
        <a:graphic>
          <a:graphicData uri="http://schemas.openxmlformats.org/drawingml/2006/table">
            <a:tbl>
              <a:tblPr firstRow="1" bandRow="1">
                <a:tableStyleId>{5C22544A-7EE6-4342-B048-85BDC9FD1C3A}</a:tableStyleId>
              </a:tblPr>
              <a:tblGrid>
                <a:gridCol w="2178265">
                  <a:extLst>
                    <a:ext uri="{9D8B030D-6E8A-4147-A177-3AD203B41FA5}">
                      <a16:colId xmlns:a16="http://schemas.microsoft.com/office/drawing/2014/main" xmlns:c15="http://schemas.microsoft.com/office/drawing/2012/chart" xmlns:c="http://schemas.openxmlformats.org/drawingml/2006/chart" xmlns="" val="3215831619"/>
                    </a:ext>
                  </a:extLst>
                </a:gridCol>
                <a:gridCol w="6416970">
                  <a:extLst>
                    <a:ext uri="{9D8B030D-6E8A-4147-A177-3AD203B41FA5}">
                      <a16:colId xmlns:a16="http://schemas.microsoft.com/office/drawing/2014/main" xmlns:c15="http://schemas.microsoft.com/office/drawing/2012/chart" xmlns:c="http://schemas.openxmlformats.org/drawingml/2006/chart" xmlns="" val="276475465"/>
                    </a:ext>
                  </a:extLst>
                </a:gridCol>
              </a:tblGrid>
              <a:tr h="265091">
                <a:tc>
                  <a:txBody>
                    <a:bodyPr/>
                    <a:lstStyle/>
                    <a:p>
                      <a:pPr algn="l" rtl="0" fontAlgn="b"/>
                      <a:r>
                        <a:rPr lang="fr-FR" sz="1400" b="1" i="0" u="none" strike="noStrike">
                          <a:solidFill>
                            <a:schemeClr val="bg1"/>
                          </a:solidFill>
                          <a:effectLst/>
                          <a:latin typeface="+mn-lt"/>
                        </a:rPr>
                        <a:t>Feature</a:t>
                      </a:r>
                    </a:p>
                  </a:txBody>
                  <a:tcPr marL="9525" marR="9525" marT="9525" marB="0" anchor="b"/>
                </a:tc>
                <a:tc>
                  <a:txBody>
                    <a:bodyPr/>
                    <a:lstStyle/>
                    <a:p>
                      <a:pPr rtl="0"/>
                      <a:r>
                        <a:rPr lang="fr-FR"/>
                        <a:t>Description</a:t>
                      </a:r>
                    </a:p>
                  </a:txBody>
                  <a:tcPr/>
                </a:tc>
                <a:extLst>
                  <a:ext uri="{0D108BD9-81ED-4DB2-BD59-A6C34878D82A}">
                    <a16:rowId xmlns:a16="http://schemas.microsoft.com/office/drawing/2014/main" xmlns:c15="http://schemas.microsoft.com/office/drawing/2012/chart" xmlns:c="http://schemas.openxmlformats.org/drawingml/2006/chart" xmlns="" val="3768427975"/>
                  </a:ext>
                </a:extLst>
              </a:tr>
              <a:tr h="265091">
                <a:tc>
                  <a:txBody>
                    <a:bodyPr/>
                    <a:lstStyle/>
                    <a:p>
                      <a:pPr algn="l" rtl="0" fontAlgn="b"/>
                      <a:r>
                        <a:rPr lang="fr-FR" sz="1400" b="0" i="0" u="none" strike="noStrike">
                          <a:solidFill>
                            <a:srgbClr val="000000"/>
                          </a:solidFill>
                          <a:effectLst/>
                          <a:latin typeface="+mn-lt"/>
                        </a:rPr>
                        <a:t>Hands-On Labs</a:t>
                      </a:r>
                    </a:p>
                  </a:txBody>
                  <a:tcPr marL="9525" marR="9525" marT="9525" marB="0" anchor="b"/>
                </a:tc>
                <a:tc>
                  <a:txBody>
                    <a:bodyPr/>
                    <a:lstStyle/>
                    <a:p>
                      <a:pPr rtl="0"/>
                      <a:r>
                        <a:rPr lang="fr-FR"/>
                        <a:t>Labs designed for working with physical equipment.</a:t>
                      </a:r>
                    </a:p>
                  </a:txBody>
                  <a:tcPr/>
                </a:tc>
                <a:extLst>
                  <a:ext uri="{0D108BD9-81ED-4DB2-BD59-A6C34878D82A}">
                    <a16:rowId xmlns:a16="http://schemas.microsoft.com/office/drawing/2014/main" xmlns:c15="http://schemas.microsoft.com/office/drawing/2012/chart" xmlns:c="http://schemas.openxmlformats.org/drawingml/2006/chart" xmlns="" val="2258594367"/>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fr-FR" sz="1400" b="0" i="0" u="none" strike="noStrike">
                          <a:solidFill>
                            <a:srgbClr val="000000"/>
                          </a:solidFill>
                          <a:effectLst/>
                          <a:latin typeface="+mn-lt"/>
                        </a:rPr>
                        <a:t>Class Activities</a:t>
                      </a:r>
                    </a:p>
                    <a:p>
                      <a:pPr algn="l" fontAlgn="b"/>
                      <a:endParaRPr lang="en-US" sz="1400" b="0" i="0" u="none" strike="noStrike" dirty="0">
                        <a:solidFill>
                          <a:srgbClr val="000000"/>
                        </a:solidFill>
                        <a:effectLst/>
                        <a:latin typeface="+mn-lt"/>
                      </a:endParaRPr>
                    </a:p>
                  </a:txBody>
                  <a:tcPr marL="9525" marR="9525" marT="9525" marB="0" anchor="b"/>
                </a:tc>
                <a:tc>
                  <a:txBody>
                    <a:bodyPr/>
                    <a:lstStyle/>
                    <a:p>
                      <a:pPr rtl="0"/>
                      <a:r>
                        <a:rPr lang="fr-FR"/>
                        <a:t>These are found on the Instructor Resources page. Class Activities are designed to facilitate learning, class discussion, and collaboration.</a:t>
                      </a:r>
                    </a:p>
                  </a:txBody>
                  <a:tcPr/>
                </a:tc>
                <a:extLst>
                  <a:ext uri="{0D108BD9-81ED-4DB2-BD59-A6C34878D82A}">
                    <a16:rowId xmlns:a16="http://schemas.microsoft.com/office/drawing/2014/main" xmlns:c15="http://schemas.microsoft.com/office/drawing/2012/chart" xmlns:c="http://schemas.openxmlformats.org/drawingml/2006/chart" xmlns="" val="1125566603"/>
                  </a:ext>
                </a:extLst>
              </a:tr>
              <a:tr h="265091">
                <a:tc>
                  <a:txBody>
                    <a:bodyPr/>
                    <a:lstStyle/>
                    <a:p>
                      <a:pPr algn="l" rtl="0" fontAlgn="b"/>
                      <a:r>
                        <a:rPr lang="fr-FR" sz="1400" b="0" i="0" u="none" strike="noStrike">
                          <a:solidFill>
                            <a:srgbClr val="000000"/>
                          </a:solidFill>
                          <a:effectLst/>
                          <a:latin typeface="+mn-lt"/>
                        </a:rPr>
                        <a:t>Module Quizzes</a:t>
                      </a:r>
                    </a:p>
                  </a:txBody>
                  <a:tcPr marL="9525" marR="9525" marT="9525" marB="0" anchor="b"/>
                </a:tc>
                <a:tc>
                  <a:txBody>
                    <a:bodyPr/>
                    <a:lstStyle/>
                    <a:p>
                      <a:pPr rtl="0"/>
                      <a:r>
                        <a:rPr lang="fr-FR"/>
                        <a:t>Self-assessments that integrate concepts and skills learned throughout the series of topics presented in the module.</a:t>
                      </a:r>
                    </a:p>
                  </a:txBody>
                  <a:tcPr/>
                </a:tc>
                <a:extLst>
                  <a:ext uri="{0D108BD9-81ED-4DB2-BD59-A6C34878D82A}">
                    <a16:rowId xmlns:a16="http://schemas.microsoft.com/office/drawing/2014/main" xmlns:c15="http://schemas.microsoft.com/office/drawing/2012/chart" xmlns:c="http://schemas.openxmlformats.org/drawingml/2006/chart" xmlns="" val="831502776"/>
                  </a:ext>
                </a:extLst>
              </a:tr>
              <a:tr h="265091">
                <a:tc>
                  <a:txBody>
                    <a:bodyPr/>
                    <a:lstStyle/>
                    <a:p>
                      <a:pPr algn="l" rtl="0" fontAlgn="b"/>
                      <a:r>
                        <a:rPr lang="fr-FR" sz="1400" b="0" i="0" u="none" strike="noStrike">
                          <a:solidFill>
                            <a:srgbClr val="000000"/>
                          </a:solidFill>
                          <a:effectLst/>
                          <a:latin typeface="+mn-lt"/>
                        </a:rPr>
                        <a:t>Module Summary</a:t>
                      </a:r>
                    </a:p>
                  </a:txBody>
                  <a:tcPr marL="9525" marR="9525" marT="9525" marB="0" anchor="b"/>
                </a:tc>
                <a:tc>
                  <a:txBody>
                    <a:bodyPr/>
                    <a:lstStyle/>
                    <a:p>
                      <a:pPr rtl="0"/>
                      <a:r>
                        <a:rPr lang="fr-FR"/>
                        <a:t>Briefly recaps module content.</a:t>
                      </a:r>
                    </a:p>
                  </a:txBody>
                  <a:tcPr/>
                </a:tc>
                <a:extLst>
                  <a:ext uri="{0D108BD9-81ED-4DB2-BD59-A6C34878D82A}">
                    <a16:rowId xmlns:a16="http://schemas.microsoft.com/office/drawing/2014/main" xmlns:c15="http://schemas.microsoft.com/office/drawing/2012/chart" xmlns:c="http://schemas.openxmlformats.org/drawingml/2006/chart" xmlns="" val="2267046280"/>
                  </a:ext>
                </a:extLst>
              </a:tr>
            </a:tbl>
          </a:graphicData>
        </a:graphic>
      </p:graphicFrame>
    </p:spTree>
    <p:custDataLst>
      <p:tags r:id="rId1"/>
    </p:custDataLst>
    <p:extLst>
      <p:ext uri="{BB962C8B-B14F-4D97-AF65-F5344CB8AC3E}">
        <p14:creationId xmlns:p14="http://schemas.microsoft.com/office/powerpoint/2010/main" val="173605805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3"/>
          <p:cNvSpPr>
            <a:spLocks noGrp="1" noChangeArrowheads="1"/>
          </p:cNvSpPr>
          <p:nvPr>
            <p:ph type="title"/>
          </p:nvPr>
        </p:nvSpPr>
        <p:spPr/>
        <p:txBody>
          <a:bodyPr/>
          <a:lstStyle/>
          <a:p>
            <a:pPr rtl="0" eaLnBrk="1" hangingPunct="1"/>
            <a:r>
              <a:rPr lang="fr-FR"/>
              <a:t>Check Your Understanding</a:t>
            </a:r>
          </a:p>
        </p:txBody>
      </p:sp>
      <p:sp>
        <p:nvSpPr>
          <p:cNvPr id="7171" name="Rectangle 34"/>
          <p:cNvSpPr>
            <a:spLocks noGrp="1" noChangeArrowheads="1"/>
          </p:cNvSpPr>
          <p:nvPr>
            <p:ph idx="1"/>
          </p:nvPr>
        </p:nvSpPr>
        <p:spPr>
          <a:xfrm>
            <a:off x="145357" y="965201"/>
            <a:ext cx="8878570" cy="3643747"/>
          </a:xfrm>
        </p:spPr>
        <p:txBody>
          <a:bodyPr/>
          <a:lstStyle/>
          <a:p>
            <a:pPr rtl="0">
              <a:spcBef>
                <a:spcPct val="30000"/>
              </a:spcBef>
              <a:buFont typeface="Arial" panose="020B0604020202020204" pitchFamily="34" charset="0"/>
              <a:buChar char="•"/>
            </a:pPr>
            <a:r>
              <a:rPr lang="fr-FR"/>
              <a:t>Check Your Understanding activities are designed to let students quickly determine if they understand the content and can proceed, or if they need to review. </a:t>
            </a:r>
          </a:p>
          <a:p>
            <a:pPr rtl="0">
              <a:spcBef>
                <a:spcPct val="30000"/>
              </a:spcBef>
              <a:buFont typeface="Arial" panose="020B0604020202020204" pitchFamily="34" charset="0"/>
              <a:buChar char="•"/>
            </a:pPr>
            <a:r>
              <a:rPr lang="fr-FR"/>
              <a:t>Check Your Understanding activities </a:t>
            </a:r>
            <a:r>
              <a:rPr lang="fr-FR" b="1" i="1"/>
              <a:t>do not </a:t>
            </a:r>
            <a:r>
              <a:rPr lang="fr-FR"/>
              <a:t>affect student grades.</a:t>
            </a:r>
          </a:p>
          <a:p>
            <a:pPr rtl="0">
              <a:spcBef>
                <a:spcPct val="30000"/>
              </a:spcBef>
              <a:buFont typeface="Arial" panose="020B0604020202020204" pitchFamily="34" charset="0"/>
              <a:buChar char="•"/>
            </a:pPr>
            <a:r>
              <a:rPr lang="fr-FR"/>
              <a:t>There are no separate slides for these activities in the PPT. They are listed in the notes area of the slide that appears before these activities.</a:t>
            </a:r>
          </a:p>
          <a:p>
            <a:pPr marL="0" indent="0" eaLnBrk="1" hangingPunct="1">
              <a:spcBef>
                <a:spcPct val="30000"/>
              </a:spcBef>
              <a:buNone/>
            </a:pPr>
            <a:endParaRPr lang="en-US" dirty="0"/>
          </a:p>
          <a:p>
            <a:pPr eaLnBrk="1" hangingPunct="1">
              <a:spcBef>
                <a:spcPct val="30000"/>
              </a:spcBef>
            </a:pPr>
            <a:endParaRPr lang="en-US" dirty="0"/>
          </a:p>
        </p:txBody>
      </p:sp>
    </p:spTree>
    <p:custDataLst>
      <p:tags r:id="rId1"/>
    </p:custDataLst>
    <p:extLst>
      <p:ext uri="{BB962C8B-B14F-4D97-AF65-F5344CB8AC3E}">
        <p14:creationId xmlns:p14="http://schemas.microsoft.com/office/powerpoint/2010/main" val="305438309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rtl="0"/>
            <a:r>
              <a:rPr lang="fr-FR"/>
              <a:t>Module 16: Activities</a:t>
            </a:r>
          </a:p>
        </p:txBody>
      </p:sp>
      <p:sp>
        <p:nvSpPr>
          <p:cNvPr id="6147" name="Rectangle 34"/>
          <p:cNvSpPr>
            <a:spLocks noGrp="1" noChangeArrowheads="1"/>
          </p:cNvSpPr>
          <p:nvPr>
            <p:ph idx="1"/>
          </p:nvPr>
        </p:nvSpPr>
        <p:spPr>
          <a:xfrm>
            <a:off x="144065" y="798945"/>
            <a:ext cx="8853286" cy="322846"/>
          </a:xfrm>
        </p:spPr>
        <p:txBody>
          <a:bodyPr/>
          <a:lstStyle/>
          <a:p>
            <a:pPr rtl="0"/>
            <a:r>
              <a:rPr lang="fr-FR"/>
              <a:t>What activities are associated with this module?</a:t>
            </a:r>
          </a:p>
          <a:p>
            <a:endParaRPr lang="en-US" dirty="0"/>
          </a:p>
          <a:p>
            <a:endParaRPr lang="en-US" dirty="0"/>
          </a:p>
          <a:p>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2566180646"/>
              </p:ext>
            </p:extLst>
          </p:nvPr>
        </p:nvGraphicFramePr>
        <p:xfrm>
          <a:off x="455999" y="1240256"/>
          <a:ext cx="8229418" cy="1704570"/>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xmlns:c15="http://schemas.microsoft.com/office/drawing/2012/chart" xmlns:c="http://schemas.openxmlformats.org/drawingml/2006/chart" xmlns="" val="20001"/>
                    </a:ext>
                  </a:extLst>
                </a:gridCol>
                <a:gridCol w="1857736">
                  <a:extLst>
                    <a:ext uri="{9D8B030D-6E8A-4147-A177-3AD203B41FA5}">
                      <a16:colId xmlns:a16="http://schemas.microsoft.com/office/drawing/2014/main" xmlns:c15="http://schemas.microsoft.com/office/drawing/2012/chart" xmlns:c="http://schemas.openxmlformats.org/drawingml/2006/chart" xmlns="" val="3156509146"/>
                    </a:ext>
                  </a:extLst>
                </a:gridCol>
                <a:gridCol w="4080076">
                  <a:extLst>
                    <a:ext uri="{9D8B030D-6E8A-4147-A177-3AD203B41FA5}">
                      <a16:colId xmlns:a16="http://schemas.microsoft.com/office/drawing/2014/main" xmlns:c15="http://schemas.microsoft.com/office/drawing/2012/chart" xmlns:c="http://schemas.openxmlformats.org/drawingml/2006/chart" xmlns="" val="20002"/>
                    </a:ext>
                  </a:extLst>
                </a:gridCol>
                <a:gridCol w="1161873">
                  <a:extLst>
                    <a:ext uri="{9D8B030D-6E8A-4147-A177-3AD203B41FA5}">
                      <a16:colId xmlns:a16="http://schemas.microsoft.com/office/drawing/2014/main" xmlns:c15="http://schemas.microsoft.com/office/drawing/2012/chart" xmlns:c="http://schemas.openxmlformats.org/drawingml/2006/chart" xmlns=""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fr-FR" sz="120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200"/>
                        <a:t>Activity Type</a:t>
                      </a:r>
                    </a:p>
                  </a:txBody>
                  <a:tcPr marL="68580" marR="68580" marT="34290" marB="34290" anchor="ctr"/>
                </a:tc>
                <a:tc>
                  <a:txBody>
                    <a:bodyPr/>
                    <a:lstStyle/>
                    <a:p>
                      <a:pPr rtl="0"/>
                      <a:r>
                        <a:rPr lang="fr-FR" sz="1200"/>
                        <a:t>Activity Name</a:t>
                      </a:r>
                    </a:p>
                  </a:txBody>
                  <a:tcPr marL="68580" marR="68580" marT="34290" marB="34290" anchor="ctr"/>
                </a:tc>
                <a:tc>
                  <a:txBody>
                    <a:bodyPr/>
                    <a:lstStyle/>
                    <a:p>
                      <a:pPr rtl="0"/>
                      <a:r>
                        <a:rPr lang="fr-FR" sz="1200"/>
                        <a:t>Optional?</a:t>
                      </a:r>
                    </a:p>
                  </a:txBody>
                  <a:tcPr marL="68580" marR="68580" marT="34290" marB="34290" anchor="ctr"/>
                </a:tc>
                <a:extLst>
                  <a:ext uri="{0D108BD9-81ED-4DB2-BD59-A6C34878D82A}">
                    <a16:rowId xmlns:a16="http://schemas.microsoft.com/office/drawing/2014/main" xmlns:c15="http://schemas.microsoft.com/office/drawing/2012/chart" xmlns:c="http://schemas.openxmlformats.org/drawingml/2006/chart" xmlns="" val="10000"/>
                  </a:ext>
                </a:extLst>
              </a:tr>
              <a:tr h="350784">
                <a:tc>
                  <a:txBody>
                    <a:bodyPr/>
                    <a:lstStyle/>
                    <a:p>
                      <a:pPr algn="ctr" rtl="0"/>
                      <a:r>
                        <a:rPr lang="fr-FR" sz="1100"/>
                        <a:t>16.1.2</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a:t>Check Your Understanding</a:t>
                      </a:r>
                    </a:p>
                  </a:txBody>
                  <a:tcPr marL="68580" marR="68580" marT="34290" marB="34290" anchor="ctr"/>
                </a:tc>
                <a:tc>
                  <a:txBody>
                    <a:bodyPr/>
                    <a:lstStyle/>
                    <a:p>
                      <a:pPr rtl="0"/>
                      <a:r>
                        <a:rPr lang="fr-FR" sz="1100"/>
                        <a:t>Packet Processing with Static Routes</a:t>
                      </a:r>
                    </a:p>
                  </a:txBody>
                  <a:tcPr marL="68580" marR="68580" marT="34290" marB="34290" anchor="ctr"/>
                </a:tc>
                <a:tc>
                  <a:txBody>
                    <a:bodyPr/>
                    <a:lstStyle/>
                    <a:p>
                      <a:pPr rtl="0"/>
                      <a:r>
                        <a:rPr lang="fr-FR" sz="1100"/>
                        <a:t>Recommended</a:t>
                      </a:r>
                    </a:p>
                  </a:txBody>
                  <a:tcPr marL="68580" marR="68580" marT="34290" marB="34290" anchor="ctr"/>
                </a:tc>
                <a:extLst>
                  <a:ext uri="{0D108BD9-81ED-4DB2-BD59-A6C34878D82A}">
                    <a16:rowId xmlns:a16="http://schemas.microsoft.com/office/drawing/2014/main" xmlns:c15="http://schemas.microsoft.com/office/drawing/2012/chart" xmlns:c="http://schemas.openxmlformats.org/drawingml/2006/chart" xmlns="" val="10001"/>
                  </a:ext>
                </a:extLst>
              </a:tr>
              <a:tr h="350784">
                <a:tc>
                  <a:txBody>
                    <a:bodyPr/>
                    <a:lstStyle/>
                    <a:p>
                      <a:pPr algn="ctr" rtl="0"/>
                      <a:r>
                        <a:rPr lang="fr-FR" sz="1100"/>
                        <a:t>16.2.4</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100"/>
                        <a:t>Syntax Checker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100"/>
                        <a:t>Troubleshoot IPv4 Static and Default Routes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fr-FR" sz="1100" u="none" strike="noStrike" kern="1200" cap="none" spc="0" normalizeH="0" baseline="0">
                          <a:ln>
                            <a:noFill/>
                          </a:ln>
                          <a:effectLst/>
                          <a:uLnTx/>
                          <a:uFillTx/>
                        </a:rPr>
                        <a:t>Recommended</a:t>
                      </a:r>
                    </a:p>
                  </a:txBody>
                  <a:tcPr marL="68580" marR="68580" marT="34290" marB="34290" anchor="ctr"/>
                </a:tc>
                <a:extLst>
                  <a:ext uri="{0D108BD9-81ED-4DB2-BD59-A6C34878D82A}">
                    <a16:rowId xmlns:a16="http://schemas.microsoft.com/office/drawing/2014/main" xmlns:c15="http://schemas.microsoft.com/office/drawing/2012/chart" xmlns:c="http://schemas.openxmlformats.org/drawingml/2006/chart" xmlns="" val="2582900979"/>
                  </a:ext>
                </a:extLst>
              </a:tr>
              <a:tr h="350784">
                <a:tc>
                  <a:txBody>
                    <a:bodyPr/>
                    <a:lstStyle/>
                    <a:p>
                      <a:pPr algn="ctr" rtl="0"/>
                      <a:r>
                        <a:rPr lang="fr-FR" sz="1100"/>
                        <a:t>16.3.1</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a:ln>
                            <a:noFill/>
                          </a:ln>
                          <a:solidFill>
                            <a:srgbClr val="58585B"/>
                          </a:solidFill>
                          <a:effectLst/>
                          <a:uLnTx/>
                          <a:uFillTx/>
                          <a:latin typeface="Arial"/>
                          <a:ea typeface="+mn-ea"/>
                          <a:cs typeface="+mn-cs"/>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100"/>
                        <a:t>Troubleshoot Static and Default Routes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fr-FR" sz="1100" u="none" strike="noStrike" kern="1200" cap="none" spc="0" normalizeH="0" baseline="0">
                          <a:ln>
                            <a:noFill/>
                          </a:ln>
                          <a:effectLst/>
                          <a:uLnTx/>
                          <a:uFillTx/>
                        </a:rPr>
                        <a:t>Recommended</a:t>
                      </a:r>
                    </a:p>
                  </a:txBody>
                  <a:tcPr marL="68580" marR="68580" marT="34290" marB="34290" anchor="ctr"/>
                </a:tc>
                <a:extLst>
                  <a:ext uri="{0D108BD9-81ED-4DB2-BD59-A6C34878D82A}">
                    <a16:rowId xmlns:a16="http://schemas.microsoft.com/office/drawing/2014/main" xmlns:c15="http://schemas.microsoft.com/office/drawing/2012/chart" xmlns:c="http://schemas.openxmlformats.org/drawingml/2006/chart" xmlns="" val="3522544737"/>
                  </a:ext>
                </a:extLst>
              </a:tr>
              <a:tr h="350784">
                <a:tc>
                  <a:txBody>
                    <a:bodyPr/>
                    <a:lstStyle/>
                    <a:p>
                      <a:pPr algn="ctr" rtl="0"/>
                      <a:r>
                        <a:rPr lang="fr-FR" sz="1100"/>
                        <a:t>16.3.2</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a:ln>
                            <a:noFill/>
                          </a:ln>
                          <a:solidFill>
                            <a:srgbClr val="58585B"/>
                          </a:solidFill>
                          <a:effectLst/>
                          <a:uLnTx/>
                          <a:uFillTx/>
                          <a:latin typeface="Arial"/>
                          <a:ea typeface="+mn-ea"/>
                          <a:cs typeface="+mn-cs"/>
                        </a:rPr>
                        <a:t>Lab</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100"/>
                        <a:t>Troubleshoot Static and Default Routes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fr-FR" sz="1100" u="none" strike="noStrike" kern="1200" cap="none" spc="0" normalizeH="0" baseline="0">
                          <a:ln>
                            <a:noFill/>
                          </a:ln>
                          <a:effectLst/>
                          <a:uLnTx/>
                          <a:uFillTx/>
                        </a:rPr>
                        <a:t>Recommended</a:t>
                      </a:r>
                    </a:p>
                  </a:txBody>
                  <a:tcPr marL="68580" marR="68580" marT="34290" marB="34290" anchor="ctr"/>
                </a:tc>
                <a:extLst>
                  <a:ext uri="{0D108BD9-81ED-4DB2-BD59-A6C34878D82A}">
                    <a16:rowId xmlns:a16="http://schemas.microsoft.com/office/drawing/2014/main" xmlns:c15="http://schemas.microsoft.com/office/drawing/2012/chart" xmlns:c="http://schemas.openxmlformats.org/drawingml/2006/chart" xmlns="" val="3001172460"/>
                  </a:ext>
                </a:extLst>
              </a:tr>
            </a:tbl>
          </a:graphicData>
        </a:graphic>
      </p:graphicFrame>
    </p:spTree>
    <p:custDataLst>
      <p:tags r:id="rId1"/>
    </p:custDataLst>
    <p:extLst>
      <p:ext uri="{BB962C8B-B14F-4D97-AF65-F5344CB8AC3E}">
        <p14:creationId xmlns:p14="http://schemas.microsoft.com/office/powerpoint/2010/main" val="214527372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r-FR"/>
              <a:t>Module 16: Best Practices</a:t>
            </a:r>
          </a:p>
        </p:txBody>
      </p:sp>
      <p:sp>
        <p:nvSpPr>
          <p:cNvPr id="11266" name="Rectangle 34"/>
          <p:cNvSpPr>
            <a:spLocks noGrp="1" noChangeArrowheads="1"/>
          </p:cNvSpPr>
          <p:nvPr>
            <p:ph idx="1"/>
          </p:nvPr>
        </p:nvSpPr>
        <p:spPr>
          <a:xfrm>
            <a:off x="145357" y="684644"/>
            <a:ext cx="8853286" cy="4155319"/>
          </a:xfrm>
        </p:spPr>
        <p:txBody>
          <a:bodyPr/>
          <a:lstStyle/>
          <a:p>
            <a:pPr marL="0" indent="0" rtl="0">
              <a:lnSpc>
                <a:spcPct val="85000"/>
              </a:lnSpc>
              <a:spcBef>
                <a:spcPct val="30000"/>
              </a:spcBef>
              <a:buNone/>
            </a:pPr>
            <a:r>
              <a:rPr lang="fr-FR" sz="1400"/>
              <a:t>Prior to teaching Module 16, the instructor should:</a:t>
            </a:r>
          </a:p>
          <a:p>
            <a:pPr rtl="0" eaLnBrk="1" hangingPunct="1">
              <a:lnSpc>
                <a:spcPct val="85000"/>
              </a:lnSpc>
              <a:spcBef>
                <a:spcPct val="30000"/>
              </a:spcBef>
              <a:buFont typeface="Arial" panose="020B0604020202020204" pitchFamily="34" charset="0"/>
              <a:buChar char="•"/>
            </a:pPr>
            <a:r>
              <a:rPr lang="fr-FR" sz="1400"/>
              <a:t>Review the activities and assessments for this module.</a:t>
            </a:r>
          </a:p>
          <a:p>
            <a:pPr rtl="0" eaLnBrk="1" hangingPunct="1">
              <a:lnSpc>
                <a:spcPct val="85000"/>
              </a:lnSpc>
              <a:spcBef>
                <a:spcPct val="30000"/>
              </a:spcBef>
              <a:buFont typeface="Arial" panose="020B0604020202020204" pitchFamily="34" charset="0"/>
              <a:buChar char="•"/>
            </a:pPr>
            <a:r>
              <a:rPr lang="fr-FR" sz="1400"/>
              <a:t>Try to include as many questions as possible to keep students engaged during classroom presentation.</a:t>
            </a:r>
          </a:p>
          <a:p>
            <a:pPr rtl="0">
              <a:lnSpc>
                <a:spcPct val="85000"/>
              </a:lnSpc>
              <a:spcBef>
                <a:spcPct val="30000"/>
              </a:spcBef>
              <a:buFont typeface="Arial" panose="020B0604020202020204" pitchFamily="34" charset="0"/>
              <a:buChar char="•"/>
            </a:pPr>
            <a:r>
              <a:rPr lang="fr-FR" sz="1400"/>
              <a:t>After this Module, the Routing Concepts and Configuration Exam is available, covering Modules 14-16</a:t>
            </a:r>
          </a:p>
          <a:p>
            <a:pPr marL="0" indent="0" rtl="0" eaLnBrk="1" hangingPunct="1">
              <a:lnSpc>
                <a:spcPct val="85000"/>
              </a:lnSpc>
              <a:spcBef>
                <a:spcPct val="30000"/>
              </a:spcBef>
              <a:buNone/>
            </a:pPr>
            <a:r>
              <a:rPr lang="fr-FR" sz="1400"/>
              <a:t>Topic 16.1</a:t>
            </a:r>
          </a:p>
          <a:p>
            <a:pPr lvl="1" rtl="0">
              <a:lnSpc>
                <a:spcPct val="85000"/>
              </a:lnSpc>
              <a:spcBef>
                <a:spcPct val="30000"/>
              </a:spcBef>
            </a:pPr>
            <a:r>
              <a:rPr lang="fr-FR"/>
              <a:t>Ask the students or have a class discussion</a:t>
            </a:r>
          </a:p>
          <a:p>
            <a:pPr lvl="2" rtl="0">
              <a:lnSpc>
                <a:spcPct val="85000"/>
              </a:lnSpc>
              <a:spcBef>
                <a:spcPct val="30000"/>
              </a:spcBef>
            </a:pPr>
            <a:r>
              <a:rPr lang="fr-FR" sz="1400"/>
              <a:t>What kinds of problems do you think an incorrectly configured static route create?</a:t>
            </a:r>
          </a:p>
          <a:p>
            <a:pPr lvl="2" rtl="0">
              <a:lnSpc>
                <a:spcPct val="85000"/>
              </a:lnSpc>
              <a:spcBef>
                <a:spcPct val="30000"/>
              </a:spcBef>
            </a:pPr>
            <a:r>
              <a:rPr lang="fr-FR" sz="1400"/>
              <a:t>What kind of configuration errors can be caused by configuring a static route?</a:t>
            </a:r>
          </a:p>
          <a:p>
            <a:pPr marL="0" indent="0" rtl="0">
              <a:lnSpc>
                <a:spcPct val="85000"/>
              </a:lnSpc>
              <a:spcBef>
                <a:spcPct val="30000"/>
              </a:spcBef>
              <a:buNone/>
            </a:pPr>
            <a:r>
              <a:rPr lang="fr-FR" sz="1400"/>
              <a:t>Topic 16.2</a:t>
            </a:r>
          </a:p>
          <a:p>
            <a:pPr lvl="1" rtl="0">
              <a:lnSpc>
                <a:spcPct val="85000"/>
              </a:lnSpc>
              <a:spcBef>
                <a:spcPct val="30000"/>
              </a:spcBef>
            </a:pPr>
            <a:r>
              <a:rPr lang="fr-FR"/>
              <a:t>Ask the students or have a class discussion</a:t>
            </a:r>
          </a:p>
          <a:p>
            <a:pPr lvl="2" rtl="0">
              <a:lnSpc>
                <a:spcPct val="85000"/>
              </a:lnSpc>
              <a:spcBef>
                <a:spcPct val="30000"/>
              </a:spcBef>
            </a:pPr>
            <a:r>
              <a:rPr lang="fr-FR" sz="1400"/>
              <a:t>Given a topology, can you explain how a packet travels from source to destination?</a:t>
            </a:r>
          </a:p>
          <a:p>
            <a:pPr lvl="2" rtl="0">
              <a:lnSpc>
                <a:spcPct val="85000"/>
              </a:lnSpc>
              <a:spcBef>
                <a:spcPct val="30000"/>
              </a:spcBef>
            </a:pPr>
            <a:r>
              <a:rPr lang="fr-FR" sz="1400"/>
              <a:t>Which commands would help you solve a static route problem?</a:t>
            </a:r>
          </a:p>
          <a:p>
            <a:pPr eaLnBrk="1" hangingPunct="1">
              <a:lnSpc>
                <a:spcPct val="85000"/>
              </a:lnSpc>
              <a:spcBef>
                <a:spcPct val="30000"/>
              </a:spcBef>
            </a:pPr>
            <a:endParaRPr lang="en-US" sz="1400" dirty="0"/>
          </a:p>
          <a:p>
            <a:pPr lvl="1">
              <a:lnSpc>
                <a:spcPct val="85000"/>
              </a:lnSpc>
              <a:spcBef>
                <a:spcPct val="30000"/>
              </a:spcBef>
            </a:pPr>
            <a:endParaRPr lang="en-US" dirty="0"/>
          </a:p>
          <a:p>
            <a:pPr lvl="1">
              <a:lnSpc>
                <a:spcPct val="85000"/>
              </a:lnSpc>
              <a:spcBef>
                <a:spcPct val="30000"/>
              </a:spcBef>
            </a:pPr>
            <a:endParaRPr lang="en-US" dirty="0"/>
          </a:p>
          <a:p>
            <a:pPr lvl="1">
              <a:lnSpc>
                <a:spcPct val="85000"/>
              </a:lnSpc>
              <a:spcBef>
                <a:spcPct val="30000"/>
              </a:spcBef>
            </a:pP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custDataLst>
      <p:tags r:id="rId1"/>
    </p:custDataLst>
    <p:extLst>
      <p:ext uri="{BB962C8B-B14F-4D97-AF65-F5344CB8AC3E}">
        <p14:creationId xmlns:p14="http://schemas.microsoft.com/office/powerpoint/2010/main" val="210931760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58416" cy="1080143"/>
          </a:xfrm>
        </p:spPr>
        <p:txBody>
          <a:bodyPr/>
          <a:lstStyle/>
          <a:p>
            <a:pPr rtl="0"/>
            <a:r>
              <a:rPr lang="fr-FR" sz="4400">
                <a:solidFill>
                  <a:schemeClr val="accent5">
                    <a:lumMod val="40000"/>
                    <a:lumOff val="60000"/>
                  </a:schemeClr>
                </a:solidFill>
              </a:rPr>
              <a:t>Module 16: Dépannage de routes statiques et par défaut</a:t>
            </a:r>
          </a:p>
        </p:txBody>
      </p:sp>
      <p:sp>
        <p:nvSpPr>
          <p:cNvPr id="7" name="Subtitle 6"/>
          <p:cNvSpPr>
            <a:spLocks noGrp="1"/>
          </p:cNvSpPr>
          <p:nvPr>
            <p:ph type="subTitle" idx="1"/>
          </p:nvPr>
        </p:nvSpPr>
        <p:spPr>
          <a:xfrm>
            <a:off x="469497" y="3809526"/>
            <a:ext cx="2368954" cy="902174"/>
          </a:xfrm>
        </p:spPr>
        <p:txBody>
          <a:bodyPr/>
          <a:lstStyle/>
          <a:p>
            <a:pPr lvl="0" defTabSz="457200" rtl="0" fontAlgn="auto">
              <a:lnSpc>
                <a:spcPct val="100000"/>
              </a:lnSpc>
              <a:spcBef>
                <a:spcPts val="0"/>
              </a:spcBef>
              <a:spcAft>
                <a:spcPts val="0"/>
              </a:spcAft>
              <a:buClrTx/>
              <a:buSzTx/>
              <a:defRPr/>
            </a:pPr>
            <a:r>
              <a:rPr lang="fr-FR">
                <a:solidFill>
                  <a:schemeClr val="accent5">
                    <a:lumMod val="40000"/>
                    <a:lumOff val="60000"/>
                  </a:schemeClr>
                </a:solidFill>
              </a:rPr>
              <a:t>Notions de base sur la commutation, le routage et le sans fil v7.0 (SRWE)</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rtl="0" eaLnBrk="1" hangingPunct="1"/>
            <a:r>
              <a:rPr lang="fr-FR"/>
              <a:t>Objectifs du Module</a:t>
            </a:r>
          </a:p>
        </p:txBody>
      </p:sp>
      <p:sp>
        <p:nvSpPr>
          <p:cNvPr id="3" name="Rectangle 1">
            <a:extLst>
              <a:ext uri="{FF2B5EF4-FFF2-40B4-BE49-F238E27FC236}">
                <a16:creationId xmlns:a16="http://schemas.microsoft.com/office/drawing/2014/main" xmlns:c15="http://schemas.microsoft.com/office/drawing/2012/chart" xmlns:c="http://schemas.openxmlformats.org/drawingml/2006/chart" xmlns="" id="{B5758CB9-E7D6-4639-ACDC-3F86DC2D2F72}"/>
              </a:ext>
            </a:extLst>
          </p:cNvPr>
          <p:cNvSpPr>
            <a:spLocks noChangeArrowheads="1"/>
          </p:cNvSpPr>
          <p:nvPr/>
        </p:nvSpPr>
        <p:spPr bwMode="auto">
          <a:xfrm>
            <a:off x="169682" y="769893"/>
            <a:ext cx="880463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a:ln>
                  <a:noFill/>
                </a:ln>
                <a:solidFill>
                  <a:schemeClr val="tx1"/>
                </a:solidFill>
                <a:effectLst/>
                <a:latin typeface="+mn-lt"/>
                <a:ea typeface="Calibri" panose="020F0502020204030204" pitchFamily="34" charset="0"/>
                <a:cs typeface="Calibri" panose="020F0502020204030204" pitchFamily="34" charset="0"/>
              </a:rPr>
              <a:t>Titre du Module: </a:t>
            </a:r>
            <a:r>
              <a:rPr kumimoji="0" lang="fr-FR" sz="1600" b="0" i="0" u="none" strike="noStrike" cap="none" normalizeH="0" baseline="0">
                <a:ln>
                  <a:noFill/>
                </a:ln>
                <a:solidFill>
                  <a:schemeClr val="tx1"/>
                </a:solidFill>
                <a:effectLst/>
                <a:latin typeface="+mn-lt"/>
                <a:ea typeface="Calibri" panose="020F0502020204030204" pitchFamily="34" charset="0"/>
                <a:cs typeface="Calibri" panose="020F0502020204030204" pitchFamily="34" charset="0"/>
              </a:rPr>
              <a:t>Dépannage de routes statiques et par défaut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mn-lt"/>
            </a:endParaRPr>
          </a:p>
          <a:p>
            <a:pPr lvl="0" defTabSz="914400" rtl="0" eaLnBrk="0" hangingPunct="0"/>
            <a:r>
              <a:rPr kumimoji="0" lang="fr-FR" sz="1600" b="1" i="0" u="none" strike="noStrike" cap="none" normalizeH="0" baseline="0">
                <a:ln>
                  <a:noFill/>
                </a:ln>
                <a:solidFill>
                  <a:schemeClr val="tx1"/>
                </a:solidFill>
                <a:effectLst/>
                <a:latin typeface="+mn-lt"/>
                <a:ea typeface="Calibri" panose="020F0502020204030204" pitchFamily="34" charset="0"/>
                <a:cs typeface="Calibri" panose="020F0502020204030204" pitchFamily="34" charset="0"/>
              </a:rPr>
              <a:t>Objectif du Module</a:t>
            </a:r>
            <a:r>
              <a:rPr kumimoji="0" lang="fr-FR" sz="1600" b="0" i="0" u="none" strike="noStrike" cap="none" normalizeH="0" baseline="0">
                <a:ln>
                  <a:noFill/>
                </a:ln>
                <a:solidFill>
                  <a:schemeClr val="tx1"/>
                </a:solidFill>
                <a:effectLst/>
                <a:latin typeface="+mn-lt"/>
                <a:ea typeface="Calibri" panose="020F0502020204030204" pitchFamily="34" charset="0"/>
                <a:cs typeface="Calibri" panose="020F0502020204030204" pitchFamily="34" charset="0"/>
              </a:rPr>
              <a:t>: </a:t>
            </a:r>
            <a:r>
              <a:rPr lang="fr-FR" sz="1600">
                <a:latin typeface="+mn-lt"/>
                <a:ea typeface="Calibri" panose="020F0502020204030204" pitchFamily="34" charset="0"/>
                <a:cs typeface="Calibri" panose="020F0502020204030204" pitchFamily="34" charset="0"/>
              </a:rPr>
              <a:t>Dépannage de la configuration de routage statique et par défaut.</a:t>
            </a:r>
          </a:p>
        </p:txBody>
      </p:sp>
      <p:graphicFrame>
        <p:nvGraphicFramePr>
          <p:cNvPr id="2" name="Table 1">
            <a:extLst>
              <a:ext uri="{FF2B5EF4-FFF2-40B4-BE49-F238E27FC236}">
                <a16:creationId xmlns:a16="http://schemas.microsoft.com/office/drawing/2014/main" xmlns:c15="http://schemas.microsoft.com/office/drawing/2012/chart" xmlns:c="http://schemas.openxmlformats.org/drawingml/2006/chart" xmlns="" id="{E974E1EB-2DBE-496F-B0B0-6C44227DA401}"/>
              </a:ext>
            </a:extLst>
          </p:cNvPr>
          <p:cNvGraphicFramePr>
            <a:graphicFrameLocks noGrp="1"/>
          </p:cNvGraphicFramePr>
          <p:nvPr>
            <p:extLst>
              <p:ext uri="{D42A27DB-BD31-4B8C-83A1-F6EECF244321}">
                <p14:modId xmlns:p14="http://schemas.microsoft.com/office/powerpoint/2010/main" val="1705319320"/>
              </p:ext>
            </p:extLst>
          </p:nvPr>
        </p:nvGraphicFramePr>
        <p:xfrm>
          <a:off x="407549" y="1736541"/>
          <a:ext cx="8328900" cy="1335027"/>
        </p:xfrm>
        <a:graphic>
          <a:graphicData uri="http://schemas.openxmlformats.org/drawingml/2006/table">
            <a:tbl>
              <a:tblPr firstRow="1" firstCol="1" bandRow="1">
                <a:tableStyleId>{5C22544A-7EE6-4342-B048-85BDC9FD1C3A}</a:tableStyleId>
              </a:tblPr>
              <a:tblGrid>
                <a:gridCol w="4120000">
                  <a:extLst>
                    <a:ext uri="{9D8B030D-6E8A-4147-A177-3AD203B41FA5}">
                      <a16:colId xmlns:a16="http://schemas.microsoft.com/office/drawing/2014/main" xmlns:c15="http://schemas.microsoft.com/office/drawing/2012/chart" xmlns:c="http://schemas.openxmlformats.org/drawingml/2006/chart" xmlns="" val="1523797708"/>
                    </a:ext>
                  </a:extLst>
                </a:gridCol>
                <a:gridCol w="4208900">
                  <a:extLst>
                    <a:ext uri="{9D8B030D-6E8A-4147-A177-3AD203B41FA5}">
                      <a16:colId xmlns:a16="http://schemas.microsoft.com/office/drawing/2014/main" xmlns:c15="http://schemas.microsoft.com/office/drawing/2012/chart" xmlns:c="http://schemas.openxmlformats.org/drawingml/2006/chart" xmlns="" val="2750207184"/>
                    </a:ext>
                  </a:extLst>
                </a:gridCol>
              </a:tblGrid>
              <a:tr h="216347">
                <a:tc>
                  <a:txBody>
                    <a:bodyPr/>
                    <a:lstStyle/>
                    <a:p>
                      <a:pPr marL="0" marR="0" rtl="0">
                        <a:lnSpc>
                          <a:spcPct val="107000"/>
                        </a:lnSpc>
                        <a:spcBef>
                          <a:spcPts val="0"/>
                        </a:spcBef>
                        <a:spcAft>
                          <a:spcPts val="0"/>
                        </a:spcAft>
                      </a:pPr>
                      <a:r>
                        <a:rPr lang="fr-FR" sz="1200">
                          <a:effectLst/>
                        </a:rPr>
                        <a:t>Titre du rubrique</a:t>
                      </a:r>
                    </a:p>
                  </a:txBody>
                  <a:tcPr marL="68580" marR="68580" marT="0" marB="0"/>
                </a:tc>
                <a:tc>
                  <a:txBody>
                    <a:bodyPr/>
                    <a:lstStyle/>
                    <a:p>
                      <a:pPr marL="0" marR="0" rtl="0">
                        <a:lnSpc>
                          <a:spcPct val="107000"/>
                        </a:lnSpc>
                        <a:spcBef>
                          <a:spcPts val="0"/>
                        </a:spcBef>
                        <a:spcAft>
                          <a:spcPts val="0"/>
                        </a:spcAft>
                      </a:pPr>
                      <a:r>
                        <a:rPr lang="fr-FR" sz="1200">
                          <a:effectLst/>
                        </a:rPr>
                        <a:t>Objectif du rubrique</a:t>
                      </a:r>
                    </a:p>
                  </a:txBody>
                  <a:tcPr marL="68580" marR="68580" marT="0" marB="0"/>
                </a:tc>
                <a:extLst>
                  <a:ext uri="{0D108BD9-81ED-4DB2-BD59-A6C34878D82A}">
                    <a16:rowId xmlns:a16="http://schemas.microsoft.com/office/drawing/2014/main" xmlns:c15="http://schemas.microsoft.com/office/drawing/2012/chart" xmlns:c="http://schemas.openxmlformats.org/drawingml/2006/chart" xmlns="" val="1874061904"/>
                  </a:ext>
                </a:extLst>
              </a:tr>
              <a:tr h="559340">
                <a:tc>
                  <a:txBody>
                    <a:bodyPr/>
                    <a:lstStyle/>
                    <a:p>
                      <a:pPr marL="0" marR="0" rtl="0">
                        <a:lnSpc>
                          <a:spcPct val="107000"/>
                        </a:lnSpc>
                        <a:spcBef>
                          <a:spcPts val="0"/>
                        </a:spcBef>
                        <a:spcAft>
                          <a:spcPts val="0"/>
                        </a:spcAft>
                      </a:pPr>
                      <a:r>
                        <a:rPr lang="fr-FR" sz="1200">
                          <a:effectLst/>
                          <a:latin typeface="+mn-lt"/>
                          <a:ea typeface="Calibri" panose="020F0502020204030204" pitchFamily="34" charset="0"/>
                          <a:cs typeface="Times New Roman" panose="02020603050405020304" pitchFamily="18" charset="0"/>
                        </a:rPr>
                        <a:t>Traitement des paquets à l'aide de routes statiques </a:t>
                      </a:r>
                    </a:p>
                  </a:txBody>
                  <a:tcPr marL="68580" marR="68580" marT="0" marB="0"/>
                </a:tc>
                <a:tc>
                  <a:txBody>
                    <a:bodyPr/>
                    <a:lstStyle/>
                    <a:p>
                      <a:pPr marL="0" marR="0" rtl="0">
                        <a:lnSpc>
                          <a:spcPct val="107000"/>
                        </a:lnSpc>
                        <a:spcBef>
                          <a:spcPts val="0"/>
                        </a:spcBef>
                        <a:spcAft>
                          <a:spcPts val="0"/>
                        </a:spcAft>
                      </a:pPr>
                      <a:r>
                        <a:rPr lang="fr-FR" sz="1200" kern="1200">
                          <a:solidFill>
                            <a:srgbClr val="000000"/>
                          </a:solidFill>
                          <a:effectLst/>
                          <a:latin typeface="+mn-lt"/>
                          <a:ea typeface="+mn-ea"/>
                          <a:cs typeface="+mn-cs"/>
                        </a:rPr>
                        <a:t>Expliquer comment un routeur traite les paquets lorsqu'une route statique est configurée.</a:t>
                      </a:r>
                    </a:p>
                  </a:txBody>
                  <a:tcPr marL="68580" marR="68580" marT="0" marB="0"/>
                </a:tc>
                <a:extLst>
                  <a:ext uri="{0D108BD9-81ED-4DB2-BD59-A6C34878D82A}">
                    <a16:rowId xmlns:a16="http://schemas.microsoft.com/office/drawing/2014/main" xmlns:c15="http://schemas.microsoft.com/office/drawing/2012/chart" xmlns:c="http://schemas.openxmlformats.org/drawingml/2006/chart" xmlns="" val="1646858405"/>
                  </a:ext>
                </a:extLst>
              </a:tr>
              <a:tr h="559340">
                <a:tc>
                  <a:txBody>
                    <a:bodyPr/>
                    <a:lstStyle/>
                    <a:p>
                      <a:pPr marL="0" marR="0" rtl="0">
                        <a:lnSpc>
                          <a:spcPct val="107000"/>
                        </a:lnSpc>
                        <a:spcBef>
                          <a:spcPts val="0"/>
                        </a:spcBef>
                        <a:spcAft>
                          <a:spcPts val="0"/>
                        </a:spcAft>
                      </a:pPr>
                      <a:r>
                        <a:rPr lang="fr-FR" sz="1200">
                          <a:effectLst/>
                          <a:latin typeface="+mn-lt"/>
                          <a:ea typeface="Calibri" panose="020F0502020204030204" pitchFamily="34" charset="0"/>
                          <a:cs typeface="Times New Roman" panose="02020603050405020304" pitchFamily="18" charset="0"/>
                        </a:rPr>
                        <a:t>Dépannage de la configuration des routes statiques et par défaut IPv4</a:t>
                      </a:r>
                    </a:p>
                  </a:txBody>
                  <a:tcPr marL="68580" marR="68580" marT="0" marB="0"/>
                </a:tc>
                <a:tc>
                  <a:txBody>
                    <a:bodyPr/>
                    <a:lstStyle/>
                    <a:p>
                      <a:pPr marL="0" marR="0" rtl="0">
                        <a:lnSpc>
                          <a:spcPct val="107000"/>
                        </a:lnSpc>
                        <a:spcBef>
                          <a:spcPts val="0"/>
                        </a:spcBef>
                        <a:spcAft>
                          <a:spcPts val="0"/>
                        </a:spcAft>
                      </a:pPr>
                      <a:r>
                        <a:rPr lang="fr-FR" sz="1200" kern="1200">
                          <a:solidFill>
                            <a:srgbClr val="000000"/>
                          </a:solidFill>
                          <a:effectLst/>
                          <a:latin typeface="+mn-lt"/>
                          <a:ea typeface="+mn-ea"/>
                          <a:cs typeface="+mn-cs"/>
                        </a:rPr>
                        <a:t>Dépannage des problèmes courants de configuration des routes statiques et par défaut.</a:t>
                      </a:r>
                    </a:p>
                  </a:txBody>
                  <a:tcPr marL="68580" marR="68580" marT="0" marB="0"/>
                </a:tc>
                <a:extLst>
                  <a:ext uri="{0D108BD9-81ED-4DB2-BD59-A6C34878D82A}">
                    <a16:rowId xmlns:a16="http://schemas.microsoft.com/office/drawing/2014/main" xmlns:c15="http://schemas.microsoft.com/office/drawing/2012/chart" xmlns:c="http://schemas.openxmlformats.org/drawingml/2006/chart" xmlns="" val="1435904258"/>
                  </a:ext>
                </a:extLst>
              </a:tr>
            </a:tbl>
          </a:graphicData>
        </a:graphic>
      </p:graphicFrame>
    </p:spTree>
    <p:custDataLst>
      <p:tags r:id="rId1"/>
    </p:custDataLst>
    <p:extLst>
      <p:ext uri="{BB962C8B-B14F-4D97-AF65-F5344CB8AC3E}">
        <p14:creationId xmlns:p14="http://schemas.microsoft.com/office/powerpoint/2010/main" val="945709179"/>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10437</TotalTime>
  <Words>2417</Words>
  <Application>Microsoft Office PowerPoint</Application>
  <PresentationFormat>On-screen Show (16:9)</PresentationFormat>
  <Paragraphs>282</Paragraphs>
  <Slides>24</Slides>
  <Notes>22</Notes>
  <HiddenSlides>6</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Default Theme</vt:lpstr>
      <vt:lpstr>Module 16: Dépannage de routes statiques et par défaut</vt:lpstr>
      <vt:lpstr>Instructor Materials – Module 16 Planning Guide</vt:lpstr>
      <vt:lpstr>What to Expect in this Module</vt:lpstr>
      <vt:lpstr>What to Expect in this Module (Cont.)</vt:lpstr>
      <vt:lpstr>Check Your Understanding</vt:lpstr>
      <vt:lpstr>Module 16: Activities</vt:lpstr>
      <vt:lpstr>Module 16: Best Practices</vt:lpstr>
      <vt:lpstr>Module 16: Dépannage de routes statiques et par défaut</vt:lpstr>
      <vt:lpstr>Objectifs du Module</vt:lpstr>
      <vt:lpstr>16.1 Traitement des paquets avec des routes statiques</vt:lpstr>
      <vt:lpstr>Traitement des paquets avec des routes statiques Routes statiques et transfert de paquets</vt:lpstr>
      <vt:lpstr>Traitement des paquets avec des routes statiques Routes statiques et transfert de paquets (Suite)</vt:lpstr>
      <vt:lpstr>Traitement des paquets avec des routes statiques Routes statiques et transfert de paquets (Suite)</vt:lpstr>
      <vt:lpstr>16.2 Dépannage de la configuration des routes statiques et par défaut IPv4</vt:lpstr>
      <vt:lpstr>Dépannage de la configuration des routes statiques et par défaut IPv4 Changements de réseau</vt:lpstr>
      <vt:lpstr>Dépannage de la configuration des routes statiques et par défaut IPv4 Commandes courantes de dépannage</vt:lpstr>
      <vt:lpstr>Dépannage de la configuration des routes statiques et par défaut IPv4 Résolution d'un problème de connectivité</vt:lpstr>
      <vt:lpstr>16.3 Module pratique et questionnaire</vt:lpstr>
      <vt:lpstr>Conception Structurée Packet Tracer - Dépannage de routes statiques et par défaut</vt:lpstr>
      <vt:lpstr>Conception Structurée Travaux Pratiques - Dépannage de routes statiques et par défaut</vt:lpstr>
      <vt:lpstr>Module Pratique et Questionnaire Qu'est-ce que j'ai appris dans ce module?</vt:lpstr>
      <vt:lpstr>Module pratique et questionnaire Qu'est-ce que j'ai appris dans ce module? (Suite)</vt:lpstr>
      <vt:lpstr>Module pratique et questionnaire Qu'est-ce que j'ai appris dans ce module? (Suite)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Rasha Ismail</cp:lastModifiedBy>
  <cp:revision>308</cp:revision>
  <dcterms:created xsi:type="dcterms:W3CDTF">2019-10-18T06:21:22Z</dcterms:created>
  <dcterms:modified xsi:type="dcterms:W3CDTF">2020-08-06T18:21:09Z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